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9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79" r:id="rId23"/>
    <p:sldId id="280" r:id="rId24"/>
    <p:sldId id="281" r:id="rId25"/>
    <p:sldId id="284" r:id="rId26"/>
    <p:sldId id="285" r:id="rId27"/>
    <p:sldId id="286" r:id="rId28"/>
    <p:sldId id="287" r:id="rId29"/>
    <p:sldId id="288" r:id="rId30"/>
    <p:sldId id="289" r:id="rId31"/>
    <p:sldId id="290" r:id="rId32"/>
    <p:sldId id="29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782" autoAdjust="0"/>
  </p:normalViewPr>
  <p:slideViewPr>
    <p:cSldViewPr>
      <p:cViewPr varScale="1">
        <p:scale>
          <a:sx n="70" d="100"/>
          <a:sy n="70" d="100"/>
        </p:scale>
        <p:origin x="-5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2A8F36-6CFF-437F-B44C-D27883051830}" type="datetimeFigureOut">
              <a:rPr lang="en-US" smtClean="0"/>
              <a:pPr/>
              <a:t>16, 11,2011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E3AEF0-7D62-450E-B472-1EA96112042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Managed forests represent an effective mitigation mechanism that is already in place</a:t>
            </a:r>
          </a:p>
          <a:p>
            <a:r>
              <a:rPr lang="en-US" dirty="0" smtClean="0"/>
              <a:t>Forest preservation may allow forests to become susceptible to natural disturbances</a:t>
            </a:r>
          </a:p>
          <a:p>
            <a:r>
              <a:rPr lang="en-US" dirty="0" smtClean="0"/>
              <a:t>Forest biomass can</a:t>
            </a:r>
            <a:r>
              <a:rPr lang="en-US" baseline="0" dirty="0" smtClean="0"/>
              <a:t> be used in a number of ways to reduce emissions</a:t>
            </a:r>
            <a:r>
              <a:rPr lang="en-US" dirty="0" smtClean="0"/>
              <a:t>. Forest biomass</a:t>
            </a:r>
            <a:r>
              <a:rPr lang="en-US" baseline="0" dirty="0" smtClean="0"/>
              <a:t> can substitute for fossil fuels and can be used to produce products that store carbon and substitute for more carbon intensive alternatives in commerce. Under the Kyoto Protocol, however, t</a:t>
            </a:r>
            <a:r>
              <a:rPr lang="en-US" dirty="0" smtClean="0"/>
              <a:t>he forest sector is not</a:t>
            </a:r>
            <a:r>
              <a:rPr lang="en-US" baseline="0" dirty="0" smtClean="0"/>
              <a:t> given credit for </a:t>
            </a:r>
            <a:r>
              <a:rPr lang="en-US" dirty="0" smtClean="0"/>
              <a:t>these reductions.</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industry supports a highly efficient biomass collection and transport infrastructure</a:t>
            </a:r>
          </a:p>
          <a:p>
            <a:r>
              <a:rPr lang="en-US" dirty="0" smtClean="0"/>
              <a:t>Essentially all material removed from the forest is used for products or energy</a:t>
            </a:r>
          </a:p>
          <a:p>
            <a:r>
              <a:rPr lang="en-US" dirty="0" smtClean="0"/>
              <a:t>The industry obtained 34% more product from every cubic meter of harvested wood in 2007 than it did in 1990. This was made possible by;</a:t>
            </a:r>
          </a:p>
          <a:p>
            <a:pPr lvl="1"/>
            <a:r>
              <a:rPr lang="en-US" dirty="0" smtClean="0"/>
              <a:t>increasing the recovery and use of recycled fiber</a:t>
            </a:r>
          </a:p>
          <a:p>
            <a:pPr lvl="1"/>
            <a:r>
              <a:rPr lang="en-US" dirty="0" smtClean="0"/>
              <a:t>new products making more efficient use of fiber</a:t>
            </a:r>
          </a:p>
          <a:p>
            <a:r>
              <a:rPr lang="en-US" dirty="0" smtClean="0"/>
              <a:t>The forest products industry is among the leaders in using highly efficient combined heat and power (CHP) systems </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Sustainable Forest Products Industry – Responsible managers of carbon</a:t>
            </a:r>
          </a:p>
          <a:p>
            <a:pPr lvl="1"/>
            <a:r>
              <a:rPr lang="en-US" dirty="0" smtClean="0"/>
              <a:t>Our Product attributes include: the use of renewable raw materials, low fossil energy inputs, recyclability and carbon storage</a:t>
            </a:r>
          </a:p>
          <a:p>
            <a:pPr lvl="1"/>
            <a:r>
              <a:rPr lang="en-US" dirty="0" smtClean="0"/>
              <a:t>Sustainable forest management provides the efficient infrastructure needed to support healthy growing forests and valuable ecosystem services.</a:t>
            </a:r>
          </a:p>
          <a:p>
            <a:pPr lvl="1"/>
            <a:r>
              <a:rPr lang="en-US" dirty="0" smtClean="0"/>
              <a:t>We are energy intensive, but meet much of our energy needs with sustainably produced biomass</a:t>
            </a:r>
          </a:p>
          <a:p>
            <a:pPr lvl="1"/>
            <a:r>
              <a:rPr lang="en-US" dirty="0" smtClean="0"/>
              <a:t>We provide markets for wood, and thus encourage landowners to retain or expand their forests.</a:t>
            </a:r>
          </a:p>
          <a:p>
            <a:pPr lvl="1"/>
            <a:r>
              <a:rPr lang="en-US" dirty="0" smtClean="0"/>
              <a:t>We are working with stakeholders to maximize our contribution to climate mitigation and adaptation.</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buFont typeface="+mj-lt"/>
              <a:buAutoNum type="arabicPeriod"/>
            </a:pPr>
            <a:r>
              <a:rPr lang="en-US" dirty="0" smtClean="0"/>
              <a:t>The use of highly efficient CHP systems could be increased from already high levels</a:t>
            </a:r>
          </a:p>
          <a:p>
            <a:pPr marL="514350" indent="-514350">
              <a:buFont typeface="+mj-lt"/>
              <a:buAutoNum type="arabicPeriod"/>
            </a:pPr>
            <a:r>
              <a:rPr lang="en-US" dirty="0" smtClean="0"/>
              <a:t>The recovery and use of recycled fiber can be increased from already high levels</a:t>
            </a:r>
          </a:p>
          <a:p>
            <a:pPr marL="514350" indent="-514350">
              <a:buFont typeface="+mj-lt"/>
              <a:buAutoNum type="arabicPeriod"/>
            </a:pPr>
            <a:r>
              <a:rPr lang="en-US" dirty="0" smtClean="0"/>
              <a:t>Producing more wood-based building materials can reduce societal GHG emissions by replacing more GHG intensive alternatives</a:t>
            </a:r>
          </a:p>
          <a:p>
            <a:pPr marL="514350" indent="-514350">
              <a:buFont typeface="+mj-lt"/>
              <a:buAutoNum type="arabicPeriod"/>
            </a:pPr>
            <a:r>
              <a:rPr lang="en-US" dirty="0" smtClean="0"/>
              <a:t>New forest-based products can be developed, expanding the mitigation opportunities for low carbon products</a:t>
            </a:r>
          </a:p>
          <a:p>
            <a:pPr marL="514350" indent="-514350">
              <a:buFont typeface="+mj-lt"/>
              <a:buAutoNum type="arabicPeriod" startAt="5"/>
            </a:pPr>
            <a:r>
              <a:rPr lang="en-US" dirty="0" smtClean="0"/>
              <a:t>Breakthrough technologies may greatly reduce the energy needs and GHG emissions associated with manufacturing</a:t>
            </a:r>
          </a:p>
          <a:p>
            <a:pPr marL="514350" indent="-514350">
              <a:buFont typeface="+mj-lt"/>
              <a:buAutoNum type="arabicPeriod" startAt="5"/>
            </a:pPr>
            <a:r>
              <a:rPr lang="en-US" dirty="0" smtClean="0"/>
              <a:t>Supplies of forest biomass can be increased by investing in forest productivity improvements</a:t>
            </a:r>
          </a:p>
          <a:p>
            <a:pPr marL="514350" indent="-514350">
              <a:buFont typeface="+mj-lt"/>
              <a:buAutoNum type="arabicPeriod" startAt="5"/>
            </a:pPr>
            <a:r>
              <a:rPr lang="en-US" dirty="0" smtClean="0"/>
              <a:t>The industry can continue to work to expand the reach of sustainable forest management programs</a:t>
            </a:r>
          </a:p>
          <a:p>
            <a:pPr marL="514350" indent="-514350">
              <a:buFont typeface="+mj-lt"/>
              <a:buAutoNum type="arabicPeriod" startAt="8"/>
            </a:pPr>
            <a:r>
              <a:rPr lang="en-US" dirty="0" smtClean="0"/>
              <a:t>WBCSD supports the design and implementation of REDD+ policies and funding mechanisms;</a:t>
            </a:r>
          </a:p>
          <a:p>
            <a:pPr lvl="1"/>
            <a:r>
              <a:rPr lang="en-US" dirty="0" smtClean="0"/>
              <a:t>Designed to catalyze and support a full range of forest management options</a:t>
            </a:r>
          </a:p>
          <a:p>
            <a:pPr lvl="1"/>
            <a:r>
              <a:rPr lang="en-US" dirty="0" smtClean="0"/>
              <a:t>Flexible enough to address specific and significant causes of deforestation in individual countries</a:t>
            </a:r>
          </a:p>
          <a:p>
            <a:pPr lvl="1"/>
            <a:r>
              <a:rPr lang="en-US" dirty="0" smtClean="0"/>
              <a:t>Based on a phased approach leading to performance-based payments</a:t>
            </a:r>
          </a:p>
          <a:p>
            <a:pPr lvl="1"/>
            <a:r>
              <a:rPr lang="en-US" dirty="0" smtClean="0"/>
              <a:t>Including social, environmental and financial safeguards</a:t>
            </a:r>
          </a:p>
          <a:p>
            <a:pPr lvl="1"/>
            <a:r>
              <a:rPr lang="en-US" dirty="0" smtClean="0"/>
              <a:t>Involving indigenous peoples, forest communities and private sector stakeholders</a:t>
            </a:r>
          </a:p>
          <a:p>
            <a:pPr lvl="1"/>
            <a:r>
              <a:rPr lang="en-US" dirty="0" smtClean="0"/>
              <a:t>Informed by the experiences from the voluntary carbon markets</a:t>
            </a:r>
          </a:p>
          <a:p>
            <a:pPr marL="514350" indent="-514350">
              <a:buFont typeface="+mj-lt"/>
              <a:buAutoNum type="arabicPeriod" startAt="5"/>
            </a:pPr>
            <a:endParaRPr lang="en-US" dirty="0" smtClean="0"/>
          </a:p>
        </p:txBody>
      </p:sp>
      <p:sp>
        <p:nvSpPr>
          <p:cNvPr id="4" name="Slide Number Placeholder 3"/>
          <p:cNvSpPr>
            <a:spLocks noGrp="1"/>
          </p:cNvSpPr>
          <p:nvPr>
            <p:ph type="sldNum" sz="quarter" idx="10"/>
          </p:nvPr>
        </p:nvSpPr>
        <p:spPr/>
        <p:txBody>
          <a:bodyPr/>
          <a:lstStyle/>
          <a:p>
            <a:fld id="{E4E3AEF0-7D62-450E-B472-1EA961120426}"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2003, the European pulp and paper industry set a goal of increasing biomass use to 56% of total onsite primary energy consumption by 2010. The most recent data indicate that the industry is on track to meet this goal.</a:t>
            </a:r>
          </a:p>
          <a:p>
            <a:r>
              <a:rPr lang="en-US" dirty="0" smtClean="0"/>
              <a:t>In 2011, AF&amp;PA expanded an earlier greenhouse gas reduction goal, committing to reducing greenhouse gas intensity by 15% by 2020 compared to 2005 levels. In addition, AF&amp;PA committed to reducing purchased energy intensity by 10% over the same period.</a:t>
            </a:r>
          </a:p>
          <a:p>
            <a:r>
              <a:rPr lang="en-US" dirty="0" smtClean="0"/>
              <a:t>Canada’s pulp and paper sector cut greenhouse gas emissions by 57% during the 1990-2009 period, while reducing emissions intensity by 60%.</a:t>
            </a:r>
          </a:p>
          <a:p>
            <a:r>
              <a:rPr lang="en-US" dirty="0" smtClean="0"/>
              <a:t>In 2008, the Japan Paper Association committed to reducing the five-year average fossil energy consumption per ton by 20% and related CO2 emissions by 16% from 1990 levels by 2012.</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Japan Paper Association has committed to achieve a recovered fiber utilization rate of 64% by 2015.</a:t>
            </a:r>
          </a:p>
          <a:p>
            <a:r>
              <a:rPr lang="en-US" dirty="0" smtClean="0"/>
              <a:t>In March 2011, AF&amp;PA announced a goal to increase the paper recovery rate to exceed 70% by 2020.</a:t>
            </a:r>
          </a:p>
          <a:p>
            <a:r>
              <a:rPr lang="en-US" dirty="0" smtClean="0"/>
              <a:t>The 2010 European paper recycling rate of 68.9% was higher than the 66% target set by the European paper industry for 2006-2010. The European Recovered Paper Council is preparing a new, ambitious commitment for 2011-2015, to further increase paper recycling. </a:t>
            </a:r>
          </a:p>
          <a:p>
            <a:r>
              <a:rPr lang="en-US" dirty="0" smtClean="0"/>
              <a:t>In 2003, the Forest Products Association of Canada established a goal of a 25% increase in recovery rates by 2012. That would increase the recovery rate to 55%</a:t>
            </a:r>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buFont typeface="+mj-lt"/>
              <a:buAutoNum type="arabicPeriod"/>
            </a:pPr>
            <a:r>
              <a:rPr lang="en-US" dirty="0" smtClean="0"/>
              <a:t>Policies that encourage accumulation of carbon in the forest via reduced harvesting…</a:t>
            </a:r>
          </a:p>
          <a:p>
            <a:pPr marL="914400" lvl="1" indent="-514350"/>
            <a:r>
              <a:rPr lang="en-US" dirty="0" smtClean="0"/>
              <a:t>will increase the industry’s costs for wood</a:t>
            </a:r>
          </a:p>
          <a:p>
            <a:pPr marL="914400" lvl="1" indent="-514350"/>
            <a:r>
              <a:rPr lang="en-US" dirty="0" smtClean="0"/>
              <a:t>will increase the market share of alternative products having higher GHG intensity</a:t>
            </a:r>
          </a:p>
          <a:p>
            <a:pPr marL="914400" lvl="1" indent="-514350"/>
            <a:r>
              <a:rPr lang="en-US" dirty="0" smtClean="0"/>
              <a:t>may increase the risk of natural disturbances</a:t>
            </a:r>
          </a:p>
          <a:p>
            <a:pPr marL="514350" indent="-514350">
              <a:buFont typeface="+mj-lt"/>
              <a:buAutoNum type="arabicPeriod" startAt="2"/>
            </a:pPr>
            <a:r>
              <a:rPr lang="en-US" dirty="0" smtClean="0"/>
              <a:t>Biomass energy policies that fail to address biomass supplies…</a:t>
            </a:r>
          </a:p>
          <a:p>
            <a:pPr marL="914400" lvl="1" indent="-514350"/>
            <a:r>
              <a:rPr lang="en-US" dirty="0" smtClean="0"/>
              <a:t>will increase industry’s costs for wood</a:t>
            </a:r>
          </a:p>
          <a:p>
            <a:pPr marL="914400" lvl="1" indent="-514350"/>
            <a:r>
              <a:rPr lang="en-US" dirty="0" smtClean="0"/>
              <a:t>will increase the market share of alternative products having higher GHG intensity</a:t>
            </a:r>
          </a:p>
          <a:p>
            <a:pPr marL="914400" lvl="1" indent="-514350"/>
            <a:r>
              <a:rPr lang="en-US" dirty="0" smtClean="0"/>
              <a:t>will threaten the viability of the forest products industry, which provides more economic and social benefits than operations that merely burn fiber for energy</a:t>
            </a:r>
          </a:p>
          <a:p>
            <a:pPr marL="514350" indent="-514350">
              <a:buFont typeface="+mj-lt"/>
              <a:buAutoNum type="arabicPeriod" startAt="3"/>
            </a:pPr>
            <a:r>
              <a:rPr lang="en-US" dirty="0" smtClean="0"/>
              <a:t>Forestry is challenged with very long investment horizons and uncertain returns</a:t>
            </a:r>
          </a:p>
          <a:p>
            <a:pPr marL="914400" lvl="1" indent="-514350"/>
            <a:r>
              <a:rPr lang="en-US" dirty="0" smtClean="0"/>
              <a:t>To keep land in forest, it is critical to understand the factors influencing land use decisions and land values</a:t>
            </a:r>
          </a:p>
          <a:p>
            <a:pPr marL="514350" indent="-514350">
              <a:buFont typeface="+mj-lt"/>
              <a:buAutoNum type="arabicPeriod" startAt="4"/>
            </a:pPr>
            <a:r>
              <a:rPr lang="en-US" dirty="0" smtClean="0"/>
              <a:t>Forest products manufacturing is very capital intensive and equipment is long-lived</a:t>
            </a:r>
          </a:p>
          <a:p>
            <a:pPr marL="914400" lvl="1" indent="-514350"/>
            <a:r>
              <a:rPr lang="en-US" dirty="0" smtClean="0"/>
              <a:t>Major equipment is expected to last 25+ years</a:t>
            </a:r>
          </a:p>
          <a:p>
            <a:pPr marL="514350" indent="-514350">
              <a:buFont typeface="+mj-lt"/>
              <a:buAutoNum type="arabicPeriod" startAt="5"/>
            </a:pPr>
            <a:r>
              <a:rPr lang="en-US" dirty="0" smtClean="0"/>
              <a:t>The industry is global and highly competitive</a:t>
            </a:r>
          </a:p>
          <a:p>
            <a:pPr marL="914400" lvl="1" indent="-514350"/>
            <a:r>
              <a:rPr lang="en-US" dirty="0" smtClean="0"/>
              <a:t>A level international playing field is critical</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buFont typeface="+mj-lt"/>
              <a:buAutoNum type="arabicPeriod"/>
            </a:pPr>
            <a:r>
              <a:rPr lang="en-US" dirty="0" smtClean="0"/>
              <a:t>Strong signals from government toward low carbon growth</a:t>
            </a:r>
          </a:p>
          <a:p>
            <a:pPr marL="514350" indent="-514350">
              <a:buFont typeface="+mj-lt"/>
              <a:buAutoNum type="arabicPeriod"/>
            </a:pPr>
            <a:r>
              <a:rPr lang="en-US" dirty="0" smtClean="0"/>
              <a:t>Adequate institutional frameworks providing stable policies and investment climate</a:t>
            </a:r>
          </a:p>
          <a:p>
            <a:pPr marL="514350" indent="-514350">
              <a:buFont typeface="+mj-lt"/>
              <a:buAutoNum type="arabicPeriod"/>
            </a:pPr>
            <a:r>
              <a:rPr lang="en-US" dirty="0" smtClean="0"/>
              <a:t>Appropriate absorptive capacity in institutions, business and society</a:t>
            </a:r>
          </a:p>
          <a:p>
            <a:pPr marL="514350" indent="-514350">
              <a:buFont typeface="+mj-lt"/>
              <a:buAutoNum type="arabicPeriod"/>
            </a:pPr>
            <a:r>
              <a:rPr lang="en-US" dirty="0" smtClean="0"/>
              <a:t>Economic and financial incentives to bridge the gap to commercial viability</a:t>
            </a:r>
          </a:p>
          <a:p>
            <a:pPr marL="514350" indent="-514350">
              <a:buFont typeface="+mj-lt"/>
              <a:buAutoNum type="arabicPeriod"/>
            </a:pPr>
            <a:r>
              <a:rPr lang="en-US" dirty="0" smtClean="0"/>
              <a:t>Energy efficiency drivers, removing barriers to improved performance</a:t>
            </a:r>
          </a:p>
          <a:p>
            <a:pPr marL="514350" indent="-514350">
              <a:buFont typeface="+mj-lt"/>
              <a:buAutoNum type="arabicPeriod"/>
            </a:pPr>
            <a:r>
              <a:rPr lang="en-US" dirty="0" smtClean="0"/>
              <a:t>Business engagement with governments to enhance technology diffusion</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r>
              <a:rPr lang="en-US" dirty="0" smtClean="0"/>
              <a:t>Encouraging the practice of sustainable forest management</a:t>
            </a:r>
          </a:p>
          <a:p>
            <a:pPr marL="514350" indent="-514350"/>
            <a:r>
              <a:rPr lang="en-US" dirty="0" smtClean="0"/>
              <a:t>Recognizing and rewarding forest-based ecological services, including carbon sequestration</a:t>
            </a:r>
          </a:p>
          <a:p>
            <a:pPr marL="514350" indent="-514350"/>
            <a:r>
              <a:rPr lang="en-US" dirty="0" smtClean="0"/>
              <a:t>Eliminating perverse subsidies</a:t>
            </a:r>
          </a:p>
          <a:p>
            <a:pPr marL="514350" indent="-514350"/>
            <a:r>
              <a:rPr lang="en-US" dirty="0" smtClean="0"/>
              <a:t>Developing and deploying biomass based breakthrough technologies</a:t>
            </a:r>
          </a:p>
          <a:p>
            <a:pPr marL="514350" indent="-514350"/>
            <a:r>
              <a:rPr lang="en-US" dirty="0" smtClean="0"/>
              <a:t>Removing barriers to increasing CHP use</a:t>
            </a:r>
          </a:p>
          <a:p>
            <a:pPr marL="514350" indent="-514350"/>
            <a:r>
              <a:rPr lang="en-US" dirty="0" smtClean="0"/>
              <a:t>Expanding public and private sector procurement policies for forest-based products</a:t>
            </a:r>
          </a:p>
          <a:p>
            <a:pPr marL="514350" indent="-514350"/>
            <a:r>
              <a:rPr lang="en-US" dirty="0" smtClean="0"/>
              <a:t>Promoting faster turnover of capital stock</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Climate policies also must consider economic and employment impacts</a:t>
            </a:r>
          </a:p>
          <a:p>
            <a:pPr lvl="1"/>
            <a:r>
              <a:rPr lang="en-US" dirty="0" smtClean="0"/>
              <a:t>Using wood for forest products yields greater value added and employment than using wood for energy</a:t>
            </a:r>
          </a:p>
          <a:p>
            <a:r>
              <a:rPr lang="en-US" dirty="0" smtClean="0"/>
              <a:t>Uncertainties about the adequacy of future supplies of wood create challenges to investment in sustainable forest management and forest products manufacturing</a:t>
            </a:r>
          </a:p>
          <a:p>
            <a:pPr lvl="1"/>
            <a:r>
              <a:rPr lang="en-US" dirty="0" smtClean="0"/>
              <a:t>Policy makers must strive to avoid mandates and incentives that distort the market for wood</a:t>
            </a:r>
          </a:p>
          <a:p>
            <a:pPr lvl="1"/>
            <a:r>
              <a:rPr lang="en-US" dirty="0" smtClean="0"/>
              <a:t>Policies should help keep land in forest and strive to ensure adequate future supplies of wood</a:t>
            </a:r>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context</a:t>
            </a:r>
          </a:p>
          <a:p>
            <a:pPr lvl="1"/>
            <a:r>
              <a:rPr lang="en-US" dirty="0" smtClean="0"/>
              <a:t>Biomass from sustainably managed forests is a low-impact, renewable raw material and biomass energy source. </a:t>
            </a:r>
          </a:p>
          <a:p>
            <a:pPr lvl="1"/>
            <a:r>
              <a:rPr lang="en-US" dirty="0" smtClean="0"/>
              <a:t>Efficient and effective long term GHG mitigation policies must consider the emissions profile of a product over its entire life cycle. </a:t>
            </a:r>
          </a:p>
          <a:p>
            <a:pPr lvl="1"/>
            <a:r>
              <a:rPr lang="en-US" dirty="0" smtClean="0"/>
              <a:t>The industry can make significant contributions toward the world’s mitigation and adaptation goals, if certain policy recommendations are effectively implemented.</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Sustainable forest management – the key strategy</a:t>
            </a:r>
          </a:p>
          <a:p>
            <a:pPr marL="971550" lvl="1" indent="-514350">
              <a:buFont typeface="+mj-lt"/>
              <a:buAutoNum type="arabicPeriod"/>
            </a:pPr>
            <a:r>
              <a:rPr lang="en-US" dirty="0" smtClean="0"/>
              <a:t>Efforts to extend sustainable forest management practices to more of the world’s forests should be intensified, recognizing forests’ multiple environmental, economic and societal values.</a:t>
            </a:r>
          </a:p>
          <a:p>
            <a:pPr marL="971550" lvl="1" indent="-514350">
              <a:buFont typeface="+mj-lt"/>
              <a:buAutoNum type="arabicPeriod"/>
            </a:pPr>
            <a:r>
              <a:rPr lang="en-US" dirty="0" smtClean="0"/>
              <a:t>Policies are needed to reduce deforestation and encourage afforestation and the use of active, sustainable forest management. Policies should be based on the facilitation of markets for forest products, market incentives and improved management systems. Development aid to build local capacity and support policy reform will often be necessary ,as proposed under the REDD+.</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3500" dirty="0" smtClean="0"/>
              <a:t>Our carbon opportunities</a:t>
            </a:r>
          </a:p>
          <a:p>
            <a:pPr lvl="1"/>
            <a:r>
              <a:rPr lang="en-US" sz="3000" dirty="0" smtClean="0"/>
              <a:t>Although the industry continues to reduce energy consumption, it is clear that major energy reductions will require breakthrough technologies</a:t>
            </a:r>
          </a:p>
          <a:p>
            <a:pPr lvl="1"/>
            <a:r>
              <a:rPr lang="en-US" sz="3000" dirty="0" smtClean="0"/>
              <a:t>Nonetheless, even with current technologies, our contributions can be significant. </a:t>
            </a:r>
          </a:p>
          <a:p>
            <a:pPr marL="857250" lvl="2"/>
            <a:r>
              <a:rPr lang="en-US" sz="2800" dirty="0" smtClean="0"/>
              <a:t>We can accomplish</a:t>
            </a:r>
            <a:r>
              <a:rPr lang="en-US" sz="2800" baseline="0" dirty="0" smtClean="0"/>
              <a:t> incremental improvement in e</a:t>
            </a:r>
            <a:r>
              <a:rPr lang="en-US" sz="2800" dirty="0" smtClean="0"/>
              <a:t>nergy efficiency and strive to expand our use of CHP</a:t>
            </a:r>
          </a:p>
          <a:p>
            <a:pPr marL="857250" lvl="2"/>
            <a:r>
              <a:rPr lang="en-US" sz="2800" dirty="0" smtClean="0"/>
              <a:t>We can look for opportunities to further replace fossil fuels with biomass</a:t>
            </a:r>
          </a:p>
          <a:p>
            <a:pPr marL="857250" lvl="2"/>
            <a:r>
              <a:rPr lang="en-US" sz="2800" dirty="0" smtClean="0"/>
              <a:t>We can continue to produce low-carbon products that not only store carbon but often substitute for more greenhouse gas intensive alternatives</a:t>
            </a:r>
          </a:p>
          <a:p>
            <a:pPr marL="857250" lvl="2"/>
            <a:r>
              <a:rPr lang="en-US" sz="2800" dirty="0" smtClean="0"/>
              <a:t>We can meet societies demand for biomass by increase output of sustainably produced forest biomass and by partnering with stakeholders to increase recovery and use of recycled fiber</a:t>
            </a:r>
          </a:p>
          <a:p>
            <a:pPr marL="857250" lvl="2"/>
            <a:r>
              <a:rPr lang="en-US" sz="2800" dirty="0" smtClean="0"/>
              <a:t>We can</a:t>
            </a:r>
            <a:r>
              <a:rPr lang="en-US" sz="2800" baseline="0" dirty="0" smtClean="0"/>
              <a:t> use our considerable knowledge and experience to assist in </a:t>
            </a:r>
            <a:r>
              <a:rPr lang="en-US" sz="2800" dirty="0" smtClean="0"/>
              <a:t>expanding the coverage of sustainable forest management systems</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marR="0" lvl="0" indent="-514350" algn="l" defTabSz="914400" rtl="0" eaLnBrk="1" fontAlgn="auto" latinLnBrk="0" hangingPunct="1">
              <a:lnSpc>
                <a:spcPct val="100000"/>
              </a:lnSpc>
              <a:spcBef>
                <a:spcPts val="0"/>
              </a:spcBef>
              <a:spcAft>
                <a:spcPts val="0"/>
              </a:spcAft>
              <a:buClrTx/>
              <a:buSzTx/>
              <a:buFont typeface="+mj-lt"/>
              <a:buNone/>
              <a:tabLst/>
              <a:defRPr/>
            </a:pPr>
            <a:r>
              <a:rPr lang="en-US" dirty="0" smtClean="0"/>
              <a:t>Produce and use more wood on a sustainable basis – the key outcome</a:t>
            </a:r>
          </a:p>
          <a:p>
            <a:pPr marL="971550" lvl="1" indent="-514350">
              <a:buFont typeface="+mj-lt"/>
              <a:buAutoNum type="arabicPeriod" startAt="3"/>
            </a:pPr>
            <a:r>
              <a:rPr lang="en-US" dirty="0" smtClean="0"/>
              <a:t>The benefits of our products can only be realized if public policies promote adequate supplies of wood and recovered fiber. Policies should support landowner efforts to keep land in forest, improve productivity, and increase the recovery of biomass. Manufacturers can assist by generating wood-derived co-products.</a:t>
            </a:r>
          </a:p>
          <a:p>
            <a:pPr marL="971550" lvl="1" indent="-514350">
              <a:buFont typeface="+mj-lt"/>
              <a:buAutoNum type="arabicPeriod" startAt="3"/>
            </a:pPr>
            <a:r>
              <a:rPr lang="en-US" dirty="0" smtClean="0"/>
              <a:t>Within a market-driven framework, policies should recognize the environmental and economic benefits of first using forest biomass make products, and then recycling before using the material as a source of energy.</a:t>
            </a:r>
          </a:p>
          <a:p>
            <a:pPr marL="971550" lvl="1" indent="-514350">
              <a:buFont typeface="+mj-lt"/>
              <a:buAutoNum type="arabicPeriod" startAt="3"/>
            </a:pPr>
            <a:r>
              <a:rPr lang="en-US" dirty="0" smtClean="0"/>
              <a:t>Policies should recognize the benefits of carbon stored in forest products and the carbon and energy attributes of forest products, compared to competing products.</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Avoid counterproductive policy impacts and technology barriers – the key requirement</a:t>
            </a:r>
          </a:p>
          <a:p>
            <a:pPr marL="971550" lvl="1" indent="-514350">
              <a:buFont typeface="+mj-lt"/>
              <a:buAutoNum type="arabicPeriod" startAt="6"/>
            </a:pPr>
            <a:r>
              <a:rPr lang="en-US" dirty="0" smtClean="0"/>
              <a:t>Market forces, rather than subsidies, incentives or mandates, should determine the use of biomass. Sustainable production of  all types of biomass should be encouraged to minimize competition for land.</a:t>
            </a:r>
          </a:p>
          <a:p>
            <a:pPr marL="971550" lvl="1" indent="-514350">
              <a:buFont typeface="+mj-lt"/>
              <a:buAutoNum type="arabicPeriod" startAt="6"/>
            </a:pPr>
            <a:r>
              <a:rPr lang="en-US" dirty="0" smtClean="0"/>
              <a:t>The unintended consequences of forest-based carbon sequestration should be carefully considered. These consequences include the loss of wood-producing  forests, artificial pricing of forest resources, and declining forest health.</a:t>
            </a:r>
          </a:p>
          <a:p>
            <a:pPr marL="971550" lvl="1" indent="-514350">
              <a:buFont typeface="+mj-lt"/>
              <a:buAutoNum type="arabicPeriod" startAt="6"/>
            </a:pPr>
            <a:r>
              <a:rPr lang="en-US" dirty="0" smtClean="0"/>
              <a:t>Regulatory and non-regulatory barriers that discourage facilities from maximizing CHP  potential should be removed.</a:t>
            </a:r>
          </a:p>
          <a:p>
            <a:pPr marL="971550" lvl="1" indent="-514350">
              <a:buFont typeface="+mj-lt"/>
              <a:buAutoNum type="arabicPeriod" startAt="9"/>
            </a:pPr>
            <a:r>
              <a:rPr lang="en-US" dirty="0" smtClean="0"/>
              <a:t>Policies should enable the development and deployment of new technologies to make our industry energy self-sufficient, and a supplier of bio-based energy.</a:t>
            </a:r>
          </a:p>
          <a:p>
            <a:pPr marL="971550" lvl="1" indent="-514350">
              <a:buFont typeface="+mj-lt"/>
              <a:buAutoNum type="arabicPeriod" startAt="9"/>
            </a:pPr>
            <a:r>
              <a:rPr lang="en-US" dirty="0" smtClean="0"/>
              <a:t>Government policies that help reduce the cost of capital will facilitate the adoption of technologies that reduce emissions.</a:t>
            </a:r>
          </a:p>
          <a:p>
            <a:pPr marL="971550" lvl="1" indent="-514350">
              <a:buFont typeface="+mj-lt"/>
              <a:buAutoNum type="arabicPeriod" startAt="9"/>
            </a:pPr>
            <a:r>
              <a:rPr lang="en-US" dirty="0" smtClean="0"/>
              <a:t>A level global playing field, with respect to the impacts of carbon policies, is necessary in order to avoid carbon leakage.</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31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carbon challenges</a:t>
            </a:r>
          </a:p>
          <a:p>
            <a:pPr lvl="1"/>
            <a:r>
              <a:rPr lang="en-US" dirty="0" smtClean="0"/>
              <a:t>The complex connections between our sector and the carbon cycle create many opportunities for policies to have unintended consequences </a:t>
            </a:r>
          </a:p>
          <a:p>
            <a:pPr lvl="1"/>
            <a:r>
              <a:rPr lang="en-US" dirty="0" smtClean="0"/>
              <a:t>Our capital intensity makes it difficult and expensive to change technology quickly</a:t>
            </a:r>
          </a:p>
          <a:p>
            <a:pPr lvl="1"/>
            <a:r>
              <a:rPr lang="en-US" dirty="0" smtClean="0"/>
              <a:t>Our sector is competitive and global. We must think in terms of global solutions to business and environmental problems . </a:t>
            </a:r>
          </a:p>
          <a:p>
            <a:pPr lvl="1"/>
            <a:r>
              <a:rPr lang="en-US" dirty="0" smtClean="0"/>
              <a:t>Mitigation strategies focusing only on biomass use will create competition for our primary raw material</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Sustainable forest management is the key to</a:t>
            </a:r>
            <a:r>
              <a:rPr lang="en-US" baseline="0" dirty="0" smtClean="0"/>
              <a:t> our industry’s contributions to mitigation and adaptation</a:t>
            </a:r>
            <a:endParaRPr lang="en-US" dirty="0" smtClean="0"/>
          </a:p>
          <a:p>
            <a:pPr lvl="1"/>
            <a:r>
              <a:rPr lang="en-US" dirty="0" smtClean="0"/>
              <a:t>We recommend expanded efforts to further bring the world’s forests under sustainable management, making sure that it is done in a way that addresses the multiple and varied economic, social and ecological values and benefits of forests.</a:t>
            </a:r>
          </a:p>
          <a:p>
            <a:pPr lvl="1"/>
            <a:r>
              <a:rPr lang="en-US" dirty="0" smtClean="0"/>
              <a:t>The reduce</a:t>
            </a:r>
            <a:r>
              <a:rPr lang="en-US" baseline="0" dirty="0" smtClean="0"/>
              <a:t> deforestation, </a:t>
            </a:r>
            <a:r>
              <a:rPr lang="en-US" dirty="0" smtClean="0"/>
              <a:t>support</a:t>
            </a:r>
            <a:r>
              <a:rPr lang="en-US" baseline="0" dirty="0" smtClean="0"/>
              <a:t> capacity building and policy reforms as called for under the REDD+ mechanism.</a:t>
            </a:r>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key outcome necessary for our industry to maximize its contributions to mitigation</a:t>
            </a:r>
            <a:r>
              <a:rPr lang="en-US" baseline="0" dirty="0" smtClean="0"/>
              <a:t> and adaptation is the ability to produce more wood-based products from sustainably produced wood.</a:t>
            </a:r>
          </a:p>
          <a:p>
            <a:r>
              <a:rPr lang="en-US" baseline="0" dirty="0" smtClean="0"/>
              <a:t>This can only happen if public policies </a:t>
            </a:r>
          </a:p>
          <a:p>
            <a:pPr marL="857250" lvl="2"/>
            <a:r>
              <a:rPr lang="en-US" dirty="0" smtClean="0"/>
              <a:t>Promote adequate supplies sustainably of produced wood;</a:t>
            </a:r>
          </a:p>
          <a:p>
            <a:pPr marL="857250" lvl="2"/>
            <a:r>
              <a:rPr lang="en-US" dirty="0" smtClean="0"/>
              <a:t>Support forest owners by helping them keep land in forest, improve forest productivity, and increase residual recovery;</a:t>
            </a:r>
          </a:p>
          <a:p>
            <a:pPr marL="857250" lvl="2"/>
            <a:r>
              <a:rPr lang="en-US" dirty="0" smtClean="0"/>
              <a:t>Help minimize competition for the land used to produce food, energy and  industrial raw materials;</a:t>
            </a:r>
          </a:p>
          <a:p>
            <a:pPr marL="857250" lvl="2"/>
            <a:r>
              <a:rPr lang="en-US" dirty="0" smtClean="0"/>
              <a:t>Recognize the climate benefits of carbon stored in products, and when substituted for more GHG-intensive alternatives;</a:t>
            </a:r>
          </a:p>
          <a:p>
            <a:pPr marL="857250" lvl="2"/>
            <a:r>
              <a:rPr lang="en-US" dirty="0" smtClean="0"/>
              <a:t>Optimize fiber recovery and its use and re-use – as products first, and finally as a source of energy.</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urge policy makers to strive to avoid counterproductive policy impacts and policies</a:t>
            </a:r>
            <a:r>
              <a:rPr lang="en-US" baseline="0" dirty="0" smtClean="0"/>
              <a:t> that erect barriers to development and deployment of </a:t>
            </a:r>
            <a:r>
              <a:rPr lang="en-US" dirty="0" smtClean="0"/>
              <a:t>technology</a:t>
            </a:r>
          </a:p>
          <a:p>
            <a:pPr lvl="1"/>
            <a:r>
              <a:rPr lang="en-US" dirty="0" smtClean="0"/>
              <a:t>In specific,</a:t>
            </a:r>
            <a:r>
              <a:rPr lang="en-US" baseline="0" dirty="0" smtClean="0"/>
              <a:t> </a:t>
            </a:r>
          </a:p>
          <a:p>
            <a:pPr lvl="1"/>
            <a:r>
              <a:rPr lang="en-US" dirty="0" smtClean="0"/>
              <a:t>Mitigation or adaptation strategies involving forest biomass should be market-driven, rather than relying on subsidies, incentives or mandates.</a:t>
            </a:r>
          </a:p>
          <a:p>
            <a:pPr lvl="1"/>
            <a:r>
              <a:rPr lang="en-US" dirty="0" smtClean="0"/>
              <a:t>Policies should support the mitigation role of forest products manufacturers by helping them expand the use of CHP (Combined Heat and Power), invest in low-GHG emitting technologies, and facilitate the early  adoption of these technologies.</a:t>
            </a:r>
          </a:p>
          <a:p>
            <a:pPr lvl="1"/>
            <a:r>
              <a:rPr lang="en-US" dirty="0" smtClean="0"/>
              <a:t>A level global playing field in terms of carbon policy impacts will avoid carbon leakage.</a:t>
            </a:r>
          </a:p>
          <a:p>
            <a:endParaRPr lang="en-US" dirty="0"/>
          </a:p>
        </p:txBody>
      </p:sp>
      <p:sp>
        <p:nvSpPr>
          <p:cNvPr id="4" name="Slide Number Placeholder 3"/>
          <p:cNvSpPr>
            <a:spLocks noGrp="1"/>
          </p:cNvSpPr>
          <p:nvPr>
            <p:ph type="sldNum" sz="quarter" idx="10"/>
          </p:nvPr>
        </p:nvSpPr>
        <p:spPr/>
        <p:txBody>
          <a:bodyPr/>
          <a:lstStyle/>
          <a:p>
            <a:fld id="{E4E3AEF0-7D62-450E-B472-1EA96112042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E3AEF0-7D62-450E-B472-1EA96112042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8"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91014B9-C06A-4C94-9BAE-351045120D9A}"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2" name="Picture 11" descr="wbcsd_forests_150dpi_rgb.jpg"/>
          <p:cNvPicPr>
            <a:picLocks noChangeAspect="1"/>
          </p:cNvPicPr>
          <p:nvPr userDrawn="1"/>
        </p:nvPicPr>
        <p:blipFill>
          <a:blip r:embed="rId4" cstate="print"/>
          <a:stretch>
            <a:fillRect/>
          </a:stretch>
        </p:blipFill>
        <p:spPr>
          <a:xfrm>
            <a:off x="52910" y="6348085"/>
            <a:ext cx="1621706" cy="46086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wbcsd.org/Pages/EDocument/EDocumentDetails.aspx?ID=13586&amp;NoSearchContextKey=true" TargetMode="External"/><Relationship Id="rId2" Type="http://schemas.openxmlformats.org/officeDocument/2006/relationships/hyperlink" Target="http://www.wbcsd.org/" TargetMode="External"/><Relationship Id="rId1" Type="http://schemas.openxmlformats.org/officeDocument/2006/relationships/slideLayout" Target="../slideLayouts/slideLayout2.xml"/><Relationship Id="rId4" Type="http://schemas.openxmlformats.org/officeDocument/2006/relationships/hyperlink" Target="http://www.wbcsd.org/Pages/EDocument/EDocumentDetails.aspx?ID=13534&amp;NoSearchContextKey=tru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02245"/>
            <a:ext cx="7772400" cy="1470025"/>
          </a:xfrm>
        </p:spPr>
        <p:txBody>
          <a:bodyPr>
            <a:normAutofit fontScale="90000"/>
          </a:bodyPr>
          <a:lstStyle/>
          <a:p>
            <a:r>
              <a:rPr lang="en-US" sz="3600" dirty="0"/>
              <a:t>The Sustainable Forest Products Industry</a:t>
            </a:r>
            <a:r>
              <a:rPr lang="en-US" sz="3600" dirty="0" smtClean="0"/>
              <a:t>,</a:t>
            </a:r>
            <a:r>
              <a:rPr lang="en-US" dirty="0" smtClean="0"/>
              <a:t/>
            </a:r>
            <a:br>
              <a:rPr lang="en-US" dirty="0" smtClean="0"/>
            </a:br>
            <a:r>
              <a:rPr lang="en-US" dirty="0" smtClean="0"/>
              <a:t>Carbon </a:t>
            </a:r>
            <a:r>
              <a:rPr lang="en-US" dirty="0"/>
              <a:t>and Climate Change</a:t>
            </a:r>
          </a:p>
        </p:txBody>
      </p:sp>
      <p:sp>
        <p:nvSpPr>
          <p:cNvPr id="3" name="Subtitle 2"/>
          <p:cNvSpPr>
            <a:spLocks noGrp="1"/>
          </p:cNvSpPr>
          <p:nvPr>
            <p:ph type="subTitle" idx="1"/>
          </p:nvPr>
        </p:nvSpPr>
        <p:spPr>
          <a:xfrm>
            <a:off x="1384385" y="2559715"/>
            <a:ext cx="6400800" cy="1752600"/>
          </a:xfrm>
        </p:spPr>
        <p:txBody>
          <a:bodyPr/>
          <a:lstStyle/>
          <a:p>
            <a:r>
              <a:rPr lang="en-US" dirty="0"/>
              <a:t>Key messages for policy-makers</a:t>
            </a:r>
          </a:p>
          <a:p>
            <a:r>
              <a:rPr lang="en-US" dirty="0"/>
              <a:t>Third </a:t>
            </a:r>
            <a:r>
              <a:rPr lang="en-US" dirty="0" smtClean="0"/>
              <a:t>Edition</a:t>
            </a:r>
          </a:p>
          <a:p>
            <a:r>
              <a:rPr lang="en-US" dirty="0" smtClean="0"/>
              <a:t>October 2011</a:t>
            </a:r>
            <a:endParaRPr lang="en-US" dirty="0"/>
          </a:p>
        </p:txBody>
      </p:sp>
      <p:pic>
        <p:nvPicPr>
          <p:cNvPr id="1027" name="Picture 3"/>
          <p:cNvPicPr>
            <a:picLocks noChangeAspect="1" noChangeArrowheads="1"/>
          </p:cNvPicPr>
          <p:nvPr/>
        </p:nvPicPr>
        <p:blipFill>
          <a:blip r:embed="rId3" cstate="print"/>
          <a:srcRect/>
          <a:stretch>
            <a:fillRect/>
          </a:stretch>
        </p:blipFill>
        <p:spPr bwMode="auto">
          <a:xfrm rot="481723">
            <a:off x="6451528" y="3633540"/>
            <a:ext cx="2029666" cy="2858974"/>
          </a:xfrm>
          <a:prstGeom prst="rect">
            <a:avLst/>
          </a:prstGeom>
          <a:noFill/>
          <a:ln w="9525">
            <a:solidFill>
              <a:schemeClr val="tx1"/>
            </a:solidFill>
            <a:miter lim="800000"/>
            <a:headEnd/>
            <a:tailEnd/>
          </a:ln>
          <a:effectLst>
            <a:outerShdw blurRad="50800" dist="38100" dir="18900000" algn="bl" rotWithShape="0">
              <a:prstClr val="black">
                <a:alpha val="40000"/>
              </a:prst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Sustainably managed forests are a renewable natural resource</a:t>
            </a:r>
            <a:endParaRPr lang="en-US" dirty="0"/>
          </a:p>
        </p:txBody>
      </p:sp>
      <p:sp>
        <p:nvSpPr>
          <p:cNvPr id="3" name="Content Placeholder 2"/>
          <p:cNvSpPr>
            <a:spLocks noGrp="1"/>
          </p:cNvSpPr>
          <p:nvPr>
            <p:ph idx="1"/>
          </p:nvPr>
        </p:nvSpPr>
        <p:spPr>
          <a:xfrm>
            <a:off x="457199" y="1547155"/>
            <a:ext cx="8300945" cy="5257800"/>
          </a:xfrm>
        </p:spPr>
        <p:txBody>
          <a:bodyPr>
            <a:normAutofit fontScale="92500"/>
          </a:bodyPr>
          <a:lstStyle/>
          <a:p>
            <a:r>
              <a:rPr lang="en-US" dirty="0" smtClean="0"/>
              <a:t>Sustainable forest management practices;</a:t>
            </a:r>
          </a:p>
          <a:p>
            <a:pPr lvl="1"/>
            <a:r>
              <a:rPr lang="en-US" dirty="0" smtClean="0"/>
              <a:t>Ensure continued carbon sequestration</a:t>
            </a:r>
          </a:p>
          <a:p>
            <a:pPr lvl="1"/>
            <a:r>
              <a:rPr lang="en-US" dirty="0" smtClean="0"/>
              <a:t>Provide fiber for products</a:t>
            </a:r>
          </a:p>
          <a:p>
            <a:pPr lvl="1"/>
            <a:r>
              <a:rPr lang="en-US" dirty="0" smtClean="0"/>
              <a:t>Protect ecological values in a balance way</a:t>
            </a:r>
          </a:p>
          <a:p>
            <a:pPr lvl="1"/>
            <a:r>
              <a:rPr lang="en-US" dirty="0" smtClean="0"/>
              <a:t>Maintain healthy, vigorous, growing forests</a:t>
            </a:r>
          </a:p>
          <a:p>
            <a:r>
              <a:rPr lang="en-US" dirty="0" smtClean="0"/>
              <a:t>A market for wood helps keep land in forest</a:t>
            </a:r>
          </a:p>
          <a:p>
            <a:r>
              <a:rPr lang="en-US" dirty="0" smtClean="0"/>
              <a:t>Sustainably managed forests can compliment and extend environmental and biodiversity values</a:t>
            </a:r>
          </a:p>
          <a:p>
            <a:r>
              <a:rPr lang="en-US" dirty="0" smtClean="0"/>
              <a:t>Sustainably managed forests sustain local communities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print"/>
          <a:srcRect/>
          <a:stretch>
            <a:fillRect/>
          </a:stretch>
        </p:blipFill>
        <p:spPr bwMode="auto">
          <a:xfrm>
            <a:off x="808310" y="356600"/>
            <a:ext cx="7468853" cy="6324600"/>
          </a:xfrm>
          <a:prstGeom prst="rect">
            <a:avLst/>
          </a:prstGeom>
          <a:noFill/>
          <a:ln w="9525">
            <a:noFill/>
            <a:miter lim="800000"/>
            <a:headEnd/>
            <a:tailEnd/>
          </a:ln>
        </p:spPr>
      </p:pic>
      <p:sp>
        <p:nvSpPr>
          <p:cNvPr id="2" name="Title 1"/>
          <p:cNvSpPr>
            <a:spLocks noGrp="1"/>
          </p:cNvSpPr>
          <p:nvPr>
            <p:ph type="title"/>
          </p:nvPr>
        </p:nvSpPr>
        <p:spPr>
          <a:xfrm>
            <a:off x="232235" y="274638"/>
            <a:ext cx="8686800" cy="1143000"/>
          </a:xfrm>
        </p:spPr>
        <p:txBody>
          <a:bodyPr>
            <a:noAutofit/>
          </a:bodyPr>
          <a:lstStyle/>
          <a:p>
            <a:r>
              <a:rPr lang="en-US" sz="3600" dirty="0" smtClean="0"/>
              <a:t>The forest biomass used by the forest sector affects only a small part of the carbon cycle</a:t>
            </a:r>
            <a:endParaRPr 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Sustainably managed forests provide wood fiber and carbon benefits</a:t>
            </a:r>
            <a:endParaRPr lang="en-US" dirty="0"/>
          </a:p>
        </p:txBody>
      </p:sp>
      <p:sp>
        <p:nvSpPr>
          <p:cNvPr id="3" name="Content Placeholder 2"/>
          <p:cNvSpPr>
            <a:spLocks noGrp="1"/>
          </p:cNvSpPr>
          <p:nvPr>
            <p:ph idx="1"/>
          </p:nvPr>
        </p:nvSpPr>
        <p:spPr>
          <a:xfrm>
            <a:off x="457200" y="1600201"/>
            <a:ext cx="8229600" cy="4939604"/>
          </a:xfrm>
        </p:spPr>
        <p:txBody>
          <a:bodyPr>
            <a:normAutofit/>
          </a:bodyPr>
          <a:lstStyle/>
          <a:p>
            <a:r>
              <a:rPr lang="en-US" dirty="0" smtClean="0"/>
              <a:t>Managed </a:t>
            </a:r>
            <a:r>
              <a:rPr lang="en-US" dirty="0"/>
              <a:t>forests </a:t>
            </a:r>
            <a:r>
              <a:rPr lang="en-US" dirty="0" smtClean="0"/>
              <a:t>provide GHG mitigation</a:t>
            </a:r>
          </a:p>
          <a:p>
            <a:r>
              <a:rPr lang="en-US" dirty="0" smtClean="0"/>
              <a:t>Forest preservation carbon benefits are susceptible to reversal</a:t>
            </a:r>
          </a:p>
          <a:p>
            <a:r>
              <a:rPr lang="en-US" dirty="0" smtClean="0"/>
              <a:t>The Kyoto Protocol fails to credit the forest sector with its contributions to mitigation via producing products that;</a:t>
            </a:r>
          </a:p>
          <a:p>
            <a:pPr lvl="1"/>
            <a:r>
              <a:rPr lang="en-US" dirty="0" smtClean="0"/>
              <a:t>store carbon</a:t>
            </a:r>
          </a:p>
          <a:p>
            <a:pPr lvl="1"/>
            <a:r>
              <a:rPr lang="en-US" dirty="0" smtClean="0"/>
              <a:t>replace more GHG-intensive alternatives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The carbon benefits of forest management are often greater than forest preservation</a:t>
            </a:r>
            <a:endParaRPr lang="en-US" dirty="0"/>
          </a:p>
        </p:txBody>
      </p:sp>
      <p:sp>
        <p:nvSpPr>
          <p:cNvPr id="5" name="Content Placeholder 4"/>
          <p:cNvSpPr>
            <a:spLocks noGrp="1"/>
          </p:cNvSpPr>
          <p:nvPr>
            <p:ph idx="1"/>
          </p:nvPr>
        </p:nvSpPr>
        <p:spPr>
          <a:xfrm>
            <a:off x="226770" y="1623965"/>
            <a:ext cx="3922775" cy="5104180"/>
          </a:xfrm>
        </p:spPr>
        <p:txBody>
          <a:bodyPr>
            <a:normAutofit/>
          </a:bodyPr>
          <a:lstStyle/>
          <a:p>
            <a:r>
              <a:rPr lang="en-US" dirty="0" smtClean="0"/>
              <a:t>Managed forests </a:t>
            </a:r>
            <a:r>
              <a:rPr lang="en-US" dirty="0"/>
              <a:t>in the Pacific Northwest of the </a:t>
            </a:r>
            <a:r>
              <a:rPr lang="en-US" dirty="0" smtClean="0"/>
              <a:t>U.S. yield greater </a:t>
            </a:r>
            <a:r>
              <a:rPr lang="en-US" dirty="0"/>
              <a:t>carbon benefits </a:t>
            </a:r>
            <a:r>
              <a:rPr lang="en-US" dirty="0" smtClean="0"/>
              <a:t>when harvesting intervals </a:t>
            </a:r>
            <a:r>
              <a:rPr lang="en-US" dirty="0"/>
              <a:t>are reduced to increase the </a:t>
            </a:r>
            <a:r>
              <a:rPr lang="en-US" dirty="0" smtClean="0"/>
              <a:t>production of </a:t>
            </a:r>
            <a:r>
              <a:rPr lang="en-US" dirty="0"/>
              <a:t>building </a:t>
            </a:r>
            <a:r>
              <a:rPr lang="en-US" dirty="0" smtClean="0"/>
              <a:t>products</a:t>
            </a:r>
            <a:endParaRPr lang="en-US" dirty="0"/>
          </a:p>
        </p:txBody>
      </p:sp>
      <p:pic>
        <p:nvPicPr>
          <p:cNvPr id="3074" name="Picture 2"/>
          <p:cNvPicPr>
            <a:picLocks noChangeAspect="1" noChangeArrowheads="1"/>
          </p:cNvPicPr>
          <p:nvPr/>
        </p:nvPicPr>
        <p:blipFill>
          <a:blip r:embed="rId3" cstate="print"/>
          <a:srcRect/>
          <a:stretch>
            <a:fillRect/>
          </a:stretch>
        </p:blipFill>
        <p:spPr bwMode="auto">
          <a:xfrm>
            <a:off x="4072735" y="1662370"/>
            <a:ext cx="5031055" cy="501124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725"/>
            <a:ext cx="8229600" cy="1143000"/>
          </a:xfrm>
        </p:spPr>
        <p:txBody>
          <a:bodyPr>
            <a:normAutofit fontScale="90000"/>
          </a:bodyPr>
          <a:lstStyle/>
          <a:p>
            <a:r>
              <a:rPr lang="en-US" dirty="0" smtClean="0"/>
              <a:t>Planting new forests can result in products with net negative emissions</a:t>
            </a:r>
            <a:endParaRPr lang="en-US" dirty="0"/>
          </a:p>
        </p:txBody>
      </p:sp>
      <p:sp>
        <p:nvSpPr>
          <p:cNvPr id="3" name="Content Placeholder 2"/>
          <p:cNvSpPr>
            <a:spLocks noGrp="1"/>
          </p:cNvSpPr>
          <p:nvPr>
            <p:ph idx="1"/>
          </p:nvPr>
        </p:nvSpPr>
        <p:spPr>
          <a:xfrm>
            <a:off x="385855" y="1600199"/>
            <a:ext cx="3193080" cy="5016415"/>
          </a:xfrm>
        </p:spPr>
        <p:txBody>
          <a:bodyPr>
            <a:normAutofit lnSpcReduction="10000"/>
          </a:bodyPr>
          <a:lstStyle/>
          <a:p>
            <a:r>
              <a:rPr lang="en-US" dirty="0" smtClean="0"/>
              <a:t>Plantations established  on </a:t>
            </a:r>
            <a:r>
              <a:rPr lang="en-US" dirty="0"/>
              <a:t>non-forested </a:t>
            </a:r>
            <a:r>
              <a:rPr lang="en-US" dirty="0" smtClean="0"/>
              <a:t>lands in Australia produce </a:t>
            </a:r>
            <a:r>
              <a:rPr lang="en-US" dirty="0"/>
              <a:t>wood for heating </a:t>
            </a:r>
            <a:r>
              <a:rPr lang="en-US" dirty="0" smtClean="0"/>
              <a:t>having net GHG emissions </a:t>
            </a:r>
            <a:r>
              <a:rPr lang="en-US" dirty="0"/>
              <a:t>that are less than </a:t>
            </a:r>
            <a:r>
              <a:rPr lang="en-US" dirty="0" smtClean="0"/>
              <a:t>zero.</a:t>
            </a:r>
            <a:endParaRPr lang="en-US" dirty="0"/>
          </a:p>
        </p:txBody>
      </p:sp>
      <p:pic>
        <p:nvPicPr>
          <p:cNvPr id="4098" name="Picture 2"/>
          <p:cNvPicPr>
            <a:picLocks noChangeAspect="1" noChangeArrowheads="1"/>
          </p:cNvPicPr>
          <p:nvPr/>
        </p:nvPicPr>
        <p:blipFill>
          <a:blip r:embed="rId3" cstate="print"/>
          <a:srcRect/>
          <a:stretch>
            <a:fillRect/>
          </a:stretch>
        </p:blipFill>
        <p:spPr bwMode="auto">
          <a:xfrm>
            <a:off x="3484235" y="1739180"/>
            <a:ext cx="5581150" cy="44933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505" y="164575"/>
            <a:ext cx="7375565" cy="1305770"/>
          </a:xfrm>
        </p:spPr>
        <p:txBody>
          <a:bodyPr>
            <a:normAutofit fontScale="90000"/>
          </a:bodyPr>
          <a:lstStyle/>
          <a:p>
            <a:r>
              <a:rPr lang="en-US" dirty="0" smtClean="0"/>
              <a:t>The industry is highly resource efficient</a:t>
            </a:r>
            <a:endParaRPr lang="en-US" dirty="0"/>
          </a:p>
        </p:txBody>
      </p:sp>
      <p:sp>
        <p:nvSpPr>
          <p:cNvPr id="3" name="Content Placeholder 2"/>
          <p:cNvSpPr>
            <a:spLocks noGrp="1"/>
          </p:cNvSpPr>
          <p:nvPr>
            <p:ph idx="1"/>
          </p:nvPr>
        </p:nvSpPr>
        <p:spPr>
          <a:xfrm>
            <a:off x="424260" y="1585560"/>
            <a:ext cx="8339350" cy="4378170"/>
          </a:xfrm>
        </p:spPr>
        <p:txBody>
          <a:bodyPr>
            <a:normAutofit/>
          </a:bodyPr>
          <a:lstStyle/>
          <a:p>
            <a:r>
              <a:rPr lang="en-US" dirty="0" smtClean="0"/>
              <a:t>A highly efficient forest biomass infrastructure</a:t>
            </a:r>
          </a:p>
          <a:p>
            <a:r>
              <a:rPr lang="en-US" dirty="0" smtClean="0"/>
              <a:t>Essentially all material removed from the forest is used</a:t>
            </a:r>
          </a:p>
          <a:p>
            <a:r>
              <a:rPr lang="en-US" dirty="0" smtClean="0"/>
              <a:t>In 2007, wood was used 34</a:t>
            </a:r>
            <a:r>
              <a:rPr lang="en-US" dirty="0"/>
              <a:t>% </a:t>
            </a:r>
            <a:r>
              <a:rPr lang="en-US" dirty="0" smtClean="0"/>
              <a:t>more efficiently than in 1990. </a:t>
            </a:r>
          </a:p>
          <a:p>
            <a:r>
              <a:rPr lang="en-US" dirty="0" smtClean="0"/>
              <a:t>We rely extensively on combined heat and power (CHP) systems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2130"/>
            <a:ext cx="8229600" cy="1143000"/>
          </a:xfrm>
        </p:spPr>
        <p:txBody>
          <a:bodyPr>
            <a:normAutofit fontScale="90000"/>
          </a:bodyPr>
          <a:lstStyle/>
          <a:p>
            <a:r>
              <a:rPr lang="en-US" dirty="0" smtClean="0"/>
              <a:t>The recycling rates for paper are higher than for any other material</a:t>
            </a:r>
            <a:endParaRPr lang="en-US" dirty="0"/>
          </a:p>
        </p:txBody>
      </p:sp>
      <p:pic>
        <p:nvPicPr>
          <p:cNvPr id="5122" name="Picture 2"/>
          <p:cNvPicPr>
            <a:picLocks noChangeAspect="1" noChangeArrowheads="1"/>
          </p:cNvPicPr>
          <p:nvPr/>
        </p:nvPicPr>
        <p:blipFill>
          <a:blip r:embed="rId3" cstate="print"/>
          <a:srcRect/>
          <a:stretch>
            <a:fillRect/>
          </a:stretch>
        </p:blipFill>
        <p:spPr bwMode="auto">
          <a:xfrm>
            <a:off x="1153955" y="1355131"/>
            <a:ext cx="6933285" cy="4915839"/>
          </a:xfrm>
          <a:prstGeom prst="rect">
            <a:avLst/>
          </a:prstGeom>
          <a:noFill/>
          <a:ln w="9525">
            <a:noFill/>
            <a:miter lim="800000"/>
            <a:headEnd/>
            <a:tailEnd/>
          </a:ln>
        </p:spPr>
      </p:pic>
      <p:sp>
        <p:nvSpPr>
          <p:cNvPr id="5" name="TextBox 4"/>
          <p:cNvSpPr txBox="1"/>
          <p:nvPr/>
        </p:nvSpPr>
        <p:spPr>
          <a:xfrm>
            <a:off x="0" y="6232565"/>
            <a:ext cx="9144000" cy="523220"/>
          </a:xfrm>
          <a:prstGeom prst="rect">
            <a:avLst/>
          </a:prstGeom>
          <a:noFill/>
        </p:spPr>
        <p:txBody>
          <a:bodyPr wrap="square" rtlCol="0">
            <a:spAutoFit/>
          </a:bodyPr>
          <a:lstStyle/>
          <a:p>
            <a:pPr algn="r"/>
            <a:r>
              <a:rPr lang="en-US" sz="1400" baseline="30000" dirty="0" smtClean="0"/>
              <a:t>1</a:t>
            </a:r>
            <a:r>
              <a:rPr lang="en-US" sz="1400" dirty="0" smtClean="0"/>
              <a:t> Because data </a:t>
            </a:r>
            <a:r>
              <a:rPr lang="en-US" sz="1400" dirty="0"/>
              <a:t>sources and definitions </a:t>
            </a:r>
            <a:r>
              <a:rPr lang="en-US" sz="1400" dirty="0" smtClean="0"/>
              <a:t>vary, </a:t>
            </a:r>
            <a:r>
              <a:rPr lang="en-US" sz="1400" dirty="0"/>
              <a:t>comparisons between </a:t>
            </a:r>
            <a:r>
              <a:rPr lang="en-US" sz="1400" dirty="0" smtClean="0"/>
              <a:t>countries</a:t>
            </a:r>
          </a:p>
          <a:p>
            <a:pPr algn="r"/>
            <a:r>
              <a:rPr lang="en-US" sz="1400" dirty="0" smtClean="0"/>
              <a:t> </a:t>
            </a:r>
            <a:r>
              <a:rPr lang="en-US" sz="1400" dirty="0"/>
              <a:t>must be made with caution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Energy consumption in the forest-based industry</a:t>
            </a:r>
            <a:endParaRPr lang="en-US" dirty="0"/>
          </a:p>
        </p:txBody>
      </p:sp>
      <p:sp>
        <p:nvSpPr>
          <p:cNvPr id="3" name="Content Placeholder 2"/>
          <p:cNvSpPr>
            <a:spLocks noGrp="1"/>
          </p:cNvSpPr>
          <p:nvPr>
            <p:ph idx="1"/>
          </p:nvPr>
        </p:nvSpPr>
        <p:spPr>
          <a:xfrm>
            <a:off x="457200" y="1600200"/>
            <a:ext cx="8229600" cy="4901200"/>
          </a:xfrm>
        </p:spPr>
        <p:txBody>
          <a:bodyPr>
            <a:normAutofit lnSpcReduction="10000"/>
          </a:bodyPr>
          <a:lstStyle/>
          <a:p>
            <a:r>
              <a:rPr lang="en-US" dirty="0" smtClean="0"/>
              <a:t>The paper industry is energy intensive but;</a:t>
            </a:r>
          </a:p>
          <a:p>
            <a:pPr lvl="1"/>
            <a:r>
              <a:rPr lang="en-US" dirty="0" smtClean="0"/>
              <a:t>obtains much of its energy from sustainably produced biomass</a:t>
            </a:r>
          </a:p>
          <a:p>
            <a:pPr lvl="1"/>
            <a:r>
              <a:rPr lang="en-US" dirty="0" smtClean="0"/>
              <a:t>has dramatically improved its energy efficiency over time</a:t>
            </a:r>
          </a:p>
          <a:p>
            <a:r>
              <a:rPr lang="en-US" dirty="0" smtClean="0"/>
              <a:t>Wood products require less energy to produce than alternative products</a:t>
            </a:r>
          </a:p>
          <a:p>
            <a:r>
              <a:rPr lang="en-US" dirty="0" smtClean="0"/>
              <a:t>In total, the industry’s CO</a:t>
            </a:r>
            <a:r>
              <a:rPr lang="en-US" baseline="-25000" dirty="0" smtClean="0"/>
              <a:t>2</a:t>
            </a:r>
            <a:r>
              <a:rPr lang="en-US" dirty="0" smtClean="0"/>
              <a:t> emissions related to consumption of fossil fuels and electricity amount to 1.6% of global CO</a:t>
            </a:r>
            <a:r>
              <a:rPr lang="en-US" baseline="-25000" dirty="0" smtClean="0"/>
              <a:t>2</a:t>
            </a:r>
            <a:r>
              <a:rPr lang="en-US" dirty="0" smtClean="0"/>
              <a:t> emissions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855" y="164575"/>
            <a:ext cx="8229600" cy="1766630"/>
          </a:xfrm>
        </p:spPr>
        <p:txBody>
          <a:bodyPr>
            <a:normAutofit/>
          </a:bodyPr>
          <a:lstStyle/>
          <a:p>
            <a:pPr>
              <a:lnSpc>
                <a:spcPts val="4000"/>
              </a:lnSpc>
            </a:pPr>
            <a:r>
              <a:rPr lang="en-US" dirty="0" smtClean="0"/>
              <a:t>The forest products industry is the leader in the use of biomass fuels to meet energy requirements</a:t>
            </a:r>
            <a:endParaRPr lang="en-US" dirty="0"/>
          </a:p>
        </p:txBody>
      </p:sp>
      <p:pic>
        <p:nvPicPr>
          <p:cNvPr id="6146" name="Picture 2"/>
          <p:cNvPicPr>
            <a:picLocks noChangeAspect="1" noChangeArrowheads="1"/>
          </p:cNvPicPr>
          <p:nvPr/>
        </p:nvPicPr>
        <p:blipFill>
          <a:blip r:embed="rId3" cstate="print"/>
          <a:srcRect/>
          <a:stretch>
            <a:fillRect/>
          </a:stretch>
        </p:blipFill>
        <p:spPr bwMode="auto">
          <a:xfrm>
            <a:off x="1845245" y="1892800"/>
            <a:ext cx="5527129" cy="4817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3227824" y="1739180"/>
            <a:ext cx="5875965" cy="4546309"/>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US" dirty="0" smtClean="0"/>
              <a:t>The industry has a record of reducing energy intensity</a:t>
            </a:r>
            <a:endParaRPr lang="en-US" dirty="0"/>
          </a:p>
        </p:txBody>
      </p:sp>
      <p:sp>
        <p:nvSpPr>
          <p:cNvPr id="5" name="Content Placeholder 4"/>
          <p:cNvSpPr>
            <a:spLocks noGrp="1"/>
          </p:cNvSpPr>
          <p:nvPr>
            <p:ph idx="1"/>
          </p:nvPr>
        </p:nvSpPr>
        <p:spPr>
          <a:xfrm>
            <a:off x="193830" y="1689820"/>
            <a:ext cx="3072400" cy="4965200"/>
          </a:xfrm>
        </p:spPr>
        <p:txBody>
          <a:bodyPr>
            <a:normAutofit fontScale="85000" lnSpcReduction="10000"/>
          </a:bodyPr>
          <a:lstStyle/>
          <a:p>
            <a:r>
              <a:rPr lang="en-US" dirty="0" smtClean="0"/>
              <a:t>Energy intensity has been reduced </a:t>
            </a:r>
            <a:r>
              <a:rPr lang="en-US" dirty="0"/>
              <a:t>by approximately 10 to 20 percent since </a:t>
            </a:r>
            <a:r>
              <a:rPr lang="en-US" dirty="0" smtClean="0"/>
              <a:t>1990.</a:t>
            </a:r>
          </a:p>
          <a:p>
            <a:r>
              <a:rPr lang="en-US" dirty="0" smtClean="0"/>
              <a:t>Recent </a:t>
            </a:r>
            <a:r>
              <a:rPr lang="en-US" dirty="0"/>
              <a:t>upturns </a:t>
            </a:r>
            <a:r>
              <a:rPr lang="en-US" dirty="0" smtClean="0"/>
              <a:t>are due </a:t>
            </a:r>
            <a:r>
              <a:rPr lang="en-US" dirty="0"/>
              <a:t>to lower operating rates, attributable to the global economic </a:t>
            </a:r>
            <a:r>
              <a:rPr lang="en-US" dirty="0" smtClean="0"/>
              <a:t>slowdown.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170"/>
            <a:ext cx="8229600" cy="811657"/>
          </a:xfrm>
        </p:spPr>
        <p:txBody>
          <a:bodyPr>
            <a:normAutofit fontScale="90000"/>
          </a:bodyPr>
          <a:lstStyle/>
          <a:p>
            <a:r>
              <a:rPr lang="en-US" dirty="0"/>
              <a:t>Executive summary for policy-makers</a:t>
            </a:r>
          </a:p>
        </p:txBody>
      </p:sp>
      <p:sp>
        <p:nvSpPr>
          <p:cNvPr id="3" name="Content Placeholder 2"/>
          <p:cNvSpPr>
            <a:spLocks noGrp="1"/>
          </p:cNvSpPr>
          <p:nvPr>
            <p:ph idx="1"/>
          </p:nvPr>
        </p:nvSpPr>
        <p:spPr>
          <a:xfrm>
            <a:off x="457200" y="1009485"/>
            <a:ext cx="8229600" cy="5338295"/>
          </a:xfrm>
        </p:spPr>
        <p:txBody>
          <a:bodyPr>
            <a:normAutofit lnSpcReduction="10000"/>
          </a:bodyPr>
          <a:lstStyle/>
          <a:p>
            <a:r>
              <a:rPr lang="en-US" dirty="0"/>
              <a:t>The Sustainable Forest Products Industry </a:t>
            </a:r>
            <a:r>
              <a:rPr lang="en-US" dirty="0" smtClean="0"/>
              <a:t>– Responsible </a:t>
            </a:r>
            <a:r>
              <a:rPr lang="en-US" dirty="0"/>
              <a:t>managers of </a:t>
            </a:r>
            <a:r>
              <a:rPr lang="en-US" dirty="0" smtClean="0"/>
              <a:t>carbon</a:t>
            </a:r>
          </a:p>
          <a:p>
            <a:pPr lvl="1"/>
            <a:r>
              <a:rPr lang="en-US" dirty="0" smtClean="0"/>
              <a:t>Our products have important environmental attributes</a:t>
            </a:r>
            <a:endParaRPr lang="en-US" dirty="0"/>
          </a:p>
          <a:p>
            <a:pPr lvl="1"/>
            <a:r>
              <a:rPr lang="en-US" dirty="0" smtClean="0"/>
              <a:t>Our sustainable forest management practices support healthy </a:t>
            </a:r>
            <a:r>
              <a:rPr lang="en-US" dirty="0"/>
              <a:t>growing </a:t>
            </a:r>
            <a:r>
              <a:rPr lang="en-US" dirty="0" smtClean="0"/>
              <a:t>forests</a:t>
            </a:r>
            <a:endParaRPr lang="en-US" dirty="0"/>
          </a:p>
          <a:p>
            <a:pPr lvl="1"/>
            <a:r>
              <a:rPr lang="en-US" dirty="0" smtClean="0"/>
              <a:t>Much of our energy is supplied by sustainably produced biomass</a:t>
            </a:r>
            <a:endParaRPr lang="en-US" dirty="0"/>
          </a:p>
          <a:p>
            <a:pPr lvl="1"/>
            <a:r>
              <a:rPr lang="en-US" dirty="0" smtClean="0"/>
              <a:t>We </a:t>
            </a:r>
            <a:r>
              <a:rPr lang="en-US" dirty="0"/>
              <a:t>provide markets for wood, and </a:t>
            </a:r>
            <a:r>
              <a:rPr lang="en-US" dirty="0" smtClean="0"/>
              <a:t>creating incentives to keep land in forest</a:t>
            </a:r>
            <a:endParaRPr lang="en-US" dirty="0"/>
          </a:p>
          <a:p>
            <a:pPr lvl="1"/>
            <a:r>
              <a:rPr lang="en-US" dirty="0" smtClean="0"/>
              <a:t>We </a:t>
            </a:r>
            <a:r>
              <a:rPr lang="en-US" dirty="0"/>
              <a:t>are </a:t>
            </a:r>
            <a:r>
              <a:rPr lang="en-US" dirty="0" smtClean="0"/>
              <a:t>working </a:t>
            </a:r>
            <a:r>
              <a:rPr lang="en-US" dirty="0"/>
              <a:t>with </a:t>
            </a:r>
            <a:r>
              <a:rPr lang="en-US" dirty="0" smtClean="0"/>
              <a:t>stakeholders on </a:t>
            </a:r>
            <a:r>
              <a:rPr lang="en-US" dirty="0"/>
              <a:t>climate mitigation and adaptation.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50"/>
            <a:ext cx="8229600" cy="1143000"/>
          </a:xfrm>
        </p:spPr>
        <p:txBody>
          <a:bodyPr/>
          <a:lstStyle/>
          <a:p>
            <a:r>
              <a:rPr lang="en-US" dirty="0" smtClean="0"/>
              <a:t>Our Carbon Opportunities</a:t>
            </a:r>
            <a:endParaRPr lang="en-US" dirty="0"/>
          </a:p>
        </p:txBody>
      </p:sp>
      <p:sp>
        <p:nvSpPr>
          <p:cNvPr id="3" name="Content Placeholder 2"/>
          <p:cNvSpPr>
            <a:spLocks noGrp="1"/>
          </p:cNvSpPr>
          <p:nvPr>
            <p:ph idx="1"/>
          </p:nvPr>
        </p:nvSpPr>
        <p:spPr>
          <a:xfrm>
            <a:off x="501070" y="1700775"/>
            <a:ext cx="8257075" cy="4762220"/>
          </a:xfrm>
        </p:spPr>
        <p:txBody>
          <a:bodyPr>
            <a:noAutofit/>
          </a:bodyPr>
          <a:lstStyle/>
          <a:p>
            <a:pPr marL="514350" indent="-514350">
              <a:buFont typeface="+mj-lt"/>
              <a:buAutoNum type="arabicPeriod"/>
            </a:pPr>
            <a:r>
              <a:rPr lang="en-US" sz="2800" dirty="0" smtClean="0"/>
              <a:t>Further increase the use of CHP</a:t>
            </a:r>
          </a:p>
          <a:p>
            <a:pPr marL="514350" indent="-514350">
              <a:buFont typeface="+mj-lt"/>
              <a:buAutoNum type="arabicPeriod"/>
            </a:pPr>
            <a:r>
              <a:rPr lang="en-US" sz="2800" dirty="0" smtClean="0"/>
              <a:t>Further increase fiber recovery and reuse</a:t>
            </a:r>
          </a:p>
          <a:p>
            <a:pPr marL="514350" indent="-514350">
              <a:buFont typeface="+mj-lt"/>
              <a:buAutoNum type="arabicPeriod"/>
            </a:pPr>
            <a:r>
              <a:rPr lang="en-US" sz="2800" dirty="0" smtClean="0"/>
              <a:t>Produce more wood-based building materials</a:t>
            </a:r>
          </a:p>
          <a:p>
            <a:pPr marL="514350" indent="-514350">
              <a:buFont typeface="+mj-lt"/>
              <a:buAutoNum type="arabicPeriod"/>
            </a:pPr>
            <a:r>
              <a:rPr lang="en-US" sz="2800" dirty="0" smtClean="0"/>
              <a:t>Develop new forest-based products</a:t>
            </a:r>
          </a:p>
          <a:p>
            <a:pPr marL="514350" indent="-514350">
              <a:buFont typeface="+mj-lt"/>
              <a:buAutoNum type="arabicPeriod" startAt="5"/>
            </a:pPr>
            <a:r>
              <a:rPr lang="en-US" sz="2800" dirty="0" smtClean="0"/>
              <a:t>Develop breakthrough manufacturing technologies</a:t>
            </a:r>
          </a:p>
          <a:p>
            <a:pPr marL="514350" indent="-514350">
              <a:buFont typeface="+mj-lt"/>
              <a:buAutoNum type="arabicPeriod" startAt="5"/>
            </a:pPr>
            <a:r>
              <a:rPr lang="en-US" sz="2800" dirty="0" smtClean="0"/>
              <a:t>Increase supplies of forest biomass</a:t>
            </a:r>
          </a:p>
          <a:p>
            <a:pPr marL="514350" indent="-514350">
              <a:buFont typeface="+mj-lt"/>
              <a:buAutoNum type="arabicPeriod" startAt="5"/>
            </a:pPr>
            <a:r>
              <a:rPr lang="en-US" sz="2800" dirty="0" smtClean="0"/>
              <a:t>extend the reach of sustainable forest management</a:t>
            </a:r>
          </a:p>
          <a:p>
            <a:pPr marL="514350" indent="-514350">
              <a:buFont typeface="+mj-lt"/>
              <a:buAutoNum type="arabicPeriod" startAt="5"/>
            </a:pPr>
            <a:r>
              <a:rPr lang="en-US" sz="2800" dirty="0" smtClean="0"/>
              <a:t>Support REDD+</a:t>
            </a:r>
          </a:p>
          <a:p>
            <a:pPr marL="514350" indent="-514350">
              <a:buFont typeface="+mj-lt"/>
              <a:buAutoNum type="arabicPeriod"/>
            </a:pPr>
            <a:endParaRPr lang="en-US"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Enhanced forest productivity yields substantial benefits</a:t>
            </a:r>
            <a:endParaRPr lang="en-US" dirty="0"/>
          </a:p>
        </p:txBody>
      </p:sp>
      <p:pic>
        <p:nvPicPr>
          <p:cNvPr id="8194" name="Picture 2"/>
          <p:cNvPicPr>
            <a:picLocks noChangeAspect="1" noChangeArrowheads="1"/>
          </p:cNvPicPr>
          <p:nvPr/>
        </p:nvPicPr>
        <p:blipFill>
          <a:blip r:embed="rId3" cstate="print"/>
          <a:srcRect/>
          <a:stretch>
            <a:fillRect/>
          </a:stretch>
        </p:blipFill>
        <p:spPr bwMode="auto">
          <a:xfrm>
            <a:off x="270640" y="1931205"/>
            <a:ext cx="6735624" cy="3520895"/>
          </a:xfrm>
          <a:prstGeom prst="rect">
            <a:avLst/>
          </a:prstGeom>
          <a:noFill/>
          <a:ln w="9525">
            <a:noFill/>
            <a:miter lim="800000"/>
            <a:headEnd/>
            <a:tailEnd/>
          </a:ln>
        </p:spPr>
      </p:pic>
      <p:pic>
        <p:nvPicPr>
          <p:cNvPr id="8195" name="Picture 3"/>
          <p:cNvPicPr>
            <a:picLocks noChangeAspect="1" noChangeArrowheads="1"/>
          </p:cNvPicPr>
          <p:nvPr/>
        </p:nvPicPr>
        <p:blipFill>
          <a:blip r:embed="rId4" cstate="print"/>
          <a:srcRect/>
          <a:stretch>
            <a:fillRect/>
          </a:stretch>
        </p:blipFill>
        <p:spPr bwMode="auto">
          <a:xfrm>
            <a:off x="7177300" y="2353660"/>
            <a:ext cx="1619250" cy="2371725"/>
          </a:xfrm>
          <a:prstGeom prst="rect">
            <a:avLst/>
          </a:prstGeom>
          <a:noFill/>
          <a:ln w="9525">
            <a:noFill/>
            <a:miter lim="800000"/>
            <a:headEnd/>
            <a:tailEnd/>
          </a:ln>
        </p:spPr>
      </p:pic>
      <p:sp>
        <p:nvSpPr>
          <p:cNvPr id="6" name="TextBox 5"/>
          <p:cNvSpPr txBox="1"/>
          <p:nvPr/>
        </p:nvSpPr>
        <p:spPr>
          <a:xfrm>
            <a:off x="576075" y="5656490"/>
            <a:ext cx="7990045" cy="646331"/>
          </a:xfrm>
          <a:prstGeom prst="rect">
            <a:avLst/>
          </a:prstGeom>
          <a:noFill/>
        </p:spPr>
        <p:txBody>
          <a:bodyPr wrap="square" rtlCol="0">
            <a:spAutoFit/>
          </a:bodyPr>
          <a:lstStyle/>
          <a:p>
            <a:r>
              <a:rPr lang="en-US" dirty="0"/>
              <a:t>A variety of intensive </a:t>
            </a:r>
            <a:r>
              <a:rPr lang="en-US" dirty="0" smtClean="0"/>
              <a:t>management practices </a:t>
            </a:r>
            <a:r>
              <a:rPr lang="en-US" dirty="0"/>
              <a:t>have resulted in dramatic increases</a:t>
            </a:r>
          </a:p>
          <a:p>
            <a:r>
              <a:rPr lang="en-US" dirty="0"/>
              <a:t>in the productivity of pine plantations in </a:t>
            </a:r>
            <a:r>
              <a:rPr lang="en-US" dirty="0" smtClean="0"/>
              <a:t>the Southern </a:t>
            </a:r>
            <a:r>
              <a:rPr lang="en-US" dirty="0"/>
              <a:t>United States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775"/>
            <a:ext cx="8229600" cy="1143000"/>
          </a:xfrm>
        </p:spPr>
        <p:txBody>
          <a:bodyPr>
            <a:normAutofit/>
          </a:bodyPr>
          <a:lstStyle/>
          <a:p>
            <a:pPr>
              <a:lnSpc>
                <a:spcPts val="4000"/>
              </a:lnSpc>
            </a:pPr>
            <a:r>
              <a:rPr lang="en-US" dirty="0" smtClean="0"/>
              <a:t>A commitment to continuous improvement: Energy and GHGs</a:t>
            </a:r>
            <a:endParaRPr lang="en-US" dirty="0"/>
          </a:p>
        </p:txBody>
      </p:sp>
      <p:sp>
        <p:nvSpPr>
          <p:cNvPr id="3" name="Content Placeholder 2"/>
          <p:cNvSpPr>
            <a:spLocks noGrp="1"/>
          </p:cNvSpPr>
          <p:nvPr>
            <p:ph idx="1"/>
          </p:nvPr>
        </p:nvSpPr>
        <p:spPr>
          <a:xfrm>
            <a:off x="501070" y="1854395"/>
            <a:ext cx="8257075" cy="4647005"/>
          </a:xfrm>
        </p:spPr>
        <p:txBody>
          <a:bodyPr>
            <a:normAutofit lnSpcReduction="10000"/>
          </a:bodyPr>
          <a:lstStyle/>
          <a:p>
            <a:r>
              <a:rPr lang="en-US" dirty="0" smtClean="0"/>
              <a:t>Europe: Goal to increase biomass </a:t>
            </a:r>
            <a:r>
              <a:rPr lang="en-US" dirty="0"/>
              <a:t>use to 56</a:t>
            </a:r>
            <a:r>
              <a:rPr lang="en-US" dirty="0" smtClean="0"/>
              <a:t>% of onsite consumption</a:t>
            </a:r>
          </a:p>
          <a:p>
            <a:r>
              <a:rPr lang="en-US" dirty="0" smtClean="0"/>
              <a:t>U.S.: Goal to reduce GHG intensity </a:t>
            </a:r>
            <a:r>
              <a:rPr lang="en-US" dirty="0"/>
              <a:t>by 15</a:t>
            </a:r>
            <a:r>
              <a:rPr lang="en-US" dirty="0" smtClean="0"/>
              <a:t>% and energy intensity by </a:t>
            </a:r>
            <a:r>
              <a:rPr lang="en-US" dirty="0"/>
              <a:t>10</a:t>
            </a:r>
            <a:r>
              <a:rPr lang="en-US" dirty="0" smtClean="0"/>
              <a:t>%</a:t>
            </a:r>
            <a:endParaRPr lang="en-US" dirty="0"/>
          </a:p>
          <a:p>
            <a:r>
              <a:rPr lang="en-US" dirty="0" smtClean="0"/>
              <a:t>Canada: Reduced GHG emissions </a:t>
            </a:r>
            <a:r>
              <a:rPr lang="en-US" dirty="0"/>
              <a:t>by 57</a:t>
            </a:r>
            <a:r>
              <a:rPr lang="en-US" dirty="0" smtClean="0"/>
              <a:t>% between 1990 and 2009</a:t>
            </a:r>
            <a:endParaRPr lang="en-US" dirty="0"/>
          </a:p>
          <a:p>
            <a:r>
              <a:rPr lang="en-US" dirty="0" smtClean="0"/>
              <a:t>Japan: Goal to reduce fossil energy consumption by </a:t>
            </a:r>
            <a:r>
              <a:rPr lang="en-US" dirty="0"/>
              <a:t>20% </a:t>
            </a:r>
            <a:r>
              <a:rPr lang="en-US" dirty="0" smtClean="0"/>
              <a:t>and CO</a:t>
            </a:r>
            <a:r>
              <a:rPr lang="en-US" baseline="-25000" dirty="0" smtClean="0"/>
              <a:t>2</a:t>
            </a:r>
            <a:r>
              <a:rPr lang="en-US" dirty="0" smtClean="0"/>
              <a:t> </a:t>
            </a:r>
            <a:r>
              <a:rPr lang="en-US" dirty="0"/>
              <a:t>emissions by 16</a:t>
            </a:r>
            <a:r>
              <a:rPr lang="en-US" dirty="0" smtClean="0"/>
              <a: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6180"/>
            <a:ext cx="8229600" cy="1143000"/>
          </a:xfrm>
        </p:spPr>
        <p:txBody>
          <a:bodyPr>
            <a:normAutofit/>
          </a:bodyPr>
          <a:lstStyle/>
          <a:p>
            <a:pPr>
              <a:lnSpc>
                <a:spcPts val="4000"/>
              </a:lnSpc>
            </a:pPr>
            <a:r>
              <a:rPr lang="en-US" dirty="0" smtClean="0"/>
              <a:t>A commitment to continuous improvement: Recycling</a:t>
            </a:r>
            <a:endParaRPr lang="en-US" dirty="0"/>
          </a:p>
        </p:txBody>
      </p:sp>
      <p:sp>
        <p:nvSpPr>
          <p:cNvPr id="3" name="Content Placeholder 2"/>
          <p:cNvSpPr>
            <a:spLocks noGrp="1"/>
          </p:cNvSpPr>
          <p:nvPr>
            <p:ph idx="1"/>
          </p:nvPr>
        </p:nvSpPr>
        <p:spPr>
          <a:xfrm>
            <a:off x="923525" y="1892800"/>
            <a:ext cx="7488975" cy="4378170"/>
          </a:xfrm>
        </p:spPr>
        <p:txBody>
          <a:bodyPr>
            <a:normAutofit/>
          </a:bodyPr>
          <a:lstStyle/>
          <a:p>
            <a:r>
              <a:rPr lang="en-US" dirty="0" smtClean="0"/>
              <a:t>Japan: Goal to achieve a recovered fiber </a:t>
            </a:r>
            <a:r>
              <a:rPr lang="en-US" dirty="0"/>
              <a:t>utilization rate of 64</a:t>
            </a:r>
            <a:r>
              <a:rPr lang="en-US" dirty="0" smtClean="0"/>
              <a:t>%</a:t>
            </a:r>
            <a:endParaRPr lang="en-US" dirty="0"/>
          </a:p>
          <a:p>
            <a:r>
              <a:rPr lang="en-US" dirty="0" smtClean="0"/>
              <a:t>U.S.: Goal to increase </a:t>
            </a:r>
            <a:r>
              <a:rPr lang="en-US" dirty="0"/>
              <a:t>the paper </a:t>
            </a:r>
            <a:r>
              <a:rPr lang="en-US" dirty="0" smtClean="0"/>
              <a:t>recovery rate </a:t>
            </a:r>
            <a:r>
              <a:rPr lang="en-US" dirty="0"/>
              <a:t>to exceed 70</a:t>
            </a:r>
            <a:r>
              <a:rPr lang="en-US" dirty="0" smtClean="0"/>
              <a:t>%</a:t>
            </a:r>
            <a:endParaRPr lang="en-US" dirty="0"/>
          </a:p>
          <a:p>
            <a:r>
              <a:rPr lang="en-US" dirty="0" smtClean="0"/>
              <a:t>Europe: Exceeded 66</a:t>
            </a:r>
            <a:r>
              <a:rPr lang="en-US" dirty="0"/>
              <a:t>% </a:t>
            </a:r>
            <a:r>
              <a:rPr lang="en-US" dirty="0" smtClean="0"/>
              <a:t>recycling rate target. New goal being developed </a:t>
            </a:r>
            <a:endParaRPr lang="en-US" dirty="0"/>
          </a:p>
          <a:p>
            <a:r>
              <a:rPr lang="en-US" dirty="0" smtClean="0"/>
              <a:t>Canada: Goal to increase recovery rate by 25% (to a rate of 55%)</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Carbon Challenges </a:t>
            </a:r>
            <a:endParaRPr lang="en-US" dirty="0"/>
          </a:p>
        </p:txBody>
      </p:sp>
      <p:sp>
        <p:nvSpPr>
          <p:cNvPr id="3" name="Content Placeholder 2"/>
          <p:cNvSpPr>
            <a:spLocks noGrp="1"/>
          </p:cNvSpPr>
          <p:nvPr>
            <p:ph idx="1"/>
          </p:nvPr>
        </p:nvSpPr>
        <p:spPr>
          <a:xfrm>
            <a:off x="994870" y="1393535"/>
            <a:ext cx="7225605" cy="4954246"/>
          </a:xfrm>
        </p:spPr>
        <p:txBody>
          <a:bodyPr>
            <a:normAutofit/>
          </a:bodyPr>
          <a:lstStyle/>
          <a:p>
            <a:pPr marL="514350" indent="-514350">
              <a:buFont typeface="+mj-lt"/>
              <a:buAutoNum type="arabicPeriod"/>
            </a:pPr>
            <a:r>
              <a:rPr lang="en-US" dirty="0" smtClean="0"/>
              <a:t>Policies that discourage harvesting to keep carbon in the forest</a:t>
            </a:r>
          </a:p>
          <a:p>
            <a:pPr marL="514350" indent="-514350">
              <a:buFont typeface="+mj-lt"/>
              <a:buAutoNum type="arabicPeriod"/>
            </a:pPr>
            <a:r>
              <a:rPr lang="en-US" dirty="0" smtClean="0"/>
              <a:t>Policies that fail to address biomass supply</a:t>
            </a:r>
          </a:p>
          <a:p>
            <a:pPr marL="514350" indent="-514350">
              <a:buFont typeface="+mj-lt"/>
              <a:buAutoNum type="arabicPeriod"/>
            </a:pPr>
            <a:r>
              <a:rPr lang="en-US" dirty="0" smtClean="0"/>
              <a:t>Long investment horizons and uncertain returns</a:t>
            </a:r>
          </a:p>
          <a:p>
            <a:pPr marL="514350" indent="-514350">
              <a:buFont typeface="+mj-lt"/>
              <a:buAutoNum type="arabicPeriod"/>
            </a:pPr>
            <a:r>
              <a:rPr lang="en-US" dirty="0" smtClean="0"/>
              <a:t>Highly capital intensive</a:t>
            </a:r>
          </a:p>
          <a:p>
            <a:pPr marL="514350" indent="-514350">
              <a:buFont typeface="+mj-lt"/>
              <a:buAutoNum type="arabicPeriod"/>
            </a:pPr>
            <a:r>
              <a:rPr lang="en-US" dirty="0" smtClean="0"/>
              <a:t>A global and highly competitive industry</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3473"/>
            <a:ext cx="8229600" cy="1541352"/>
          </a:xfrm>
        </p:spPr>
        <p:txBody>
          <a:bodyPr>
            <a:normAutofit fontScale="90000"/>
          </a:bodyPr>
          <a:lstStyle/>
          <a:p>
            <a:pPr>
              <a:lnSpc>
                <a:spcPts val="4000"/>
              </a:lnSpc>
            </a:pPr>
            <a:r>
              <a:rPr lang="en-US" dirty="0" smtClean="0"/>
              <a:t>Cross-sector </a:t>
            </a:r>
            <a:r>
              <a:rPr lang="en-US" dirty="0"/>
              <a:t>elements </a:t>
            </a:r>
            <a:r>
              <a:rPr lang="en-US" dirty="0" smtClean="0"/>
              <a:t>necessary</a:t>
            </a:r>
            <a:r>
              <a:rPr lang="en-US" dirty="0"/>
              <a:t/>
            </a:r>
            <a:br>
              <a:rPr lang="en-US" dirty="0"/>
            </a:br>
            <a:r>
              <a:rPr lang="en-US" dirty="0"/>
              <a:t>to enhance investments and sales</a:t>
            </a:r>
            <a:br>
              <a:rPr lang="en-US" dirty="0"/>
            </a:br>
            <a:r>
              <a:rPr lang="en-US" dirty="0"/>
              <a:t>of low-carbon technologies</a:t>
            </a:r>
          </a:p>
        </p:txBody>
      </p:sp>
      <p:sp>
        <p:nvSpPr>
          <p:cNvPr id="3" name="Content Placeholder 2"/>
          <p:cNvSpPr>
            <a:spLocks noGrp="1"/>
          </p:cNvSpPr>
          <p:nvPr>
            <p:ph idx="1"/>
          </p:nvPr>
        </p:nvSpPr>
        <p:spPr>
          <a:xfrm>
            <a:off x="808310" y="2474702"/>
            <a:ext cx="7724870" cy="3988293"/>
          </a:xfrm>
        </p:spPr>
        <p:txBody>
          <a:bodyPr>
            <a:normAutofit/>
          </a:bodyPr>
          <a:lstStyle/>
          <a:p>
            <a:pPr marL="514350" indent="-514350">
              <a:buFont typeface="+mj-lt"/>
              <a:buAutoNum type="arabicPeriod"/>
            </a:pPr>
            <a:r>
              <a:rPr lang="en-US" dirty="0" smtClean="0"/>
              <a:t>Strong signals from government</a:t>
            </a:r>
          </a:p>
          <a:p>
            <a:pPr marL="514350" indent="-514350">
              <a:buFont typeface="+mj-lt"/>
              <a:buAutoNum type="arabicPeriod"/>
            </a:pPr>
            <a:r>
              <a:rPr lang="en-US" dirty="0" smtClean="0"/>
              <a:t>Adequate institutional frameworks</a:t>
            </a:r>
          </a:p>
          <a:p>
            <a:pPr marL="514350" indent="-514350">
              <a:buFont typeface="+mj-lt"/>
              <a:buAutoNum type="arabicPeriod"/>
            </a:pPr>
            <a:r>
              <a:rPr lang="en-US" dirty="0" smtClean="0"/>
              <a:t>Appropriate absorptive capacity</a:t>
            </a:r>
          </a:p>
          <a:p>
            <a:pPr marL="514350" indent="-514350">
              <a:buFont typeface="+mj-lt"/>
              <a:buAutoNum type="arabicPeriod"/>
            </a:pPr>
            <a:r>
              <a:rPr lang="en-US" dirty="0" smtClean="0"/>
              <a:t>Bridging economic and financial incentives</a:t>
            </a:r>
          </a:p>
          <a:p>
            <a:pPr marL="514350" indent="-514350">
              <a:buFont typeface="+mj-lt"/>
              <a:buAutoNum type="arabicPeriod"/>
            </a:pPr>
            <a:r>
              <a:rPr lang="en-US" dirty="0" smtClean="0"/>
              <a:t>Energy efficiency drivers</a:t>
            </a:r>
          </a:p>
          <a:p>
            <a:pPr marL="514350" indent="-514350">
              <a:buFont typeface="+mj-lt"/>
              <a:buAutoNum type="arabicPeriod"/>
            </a:pPr>
            <a:r>
              <a:rPr lang="en-US" dirty="0" smtClean="0"/>
              <a:t>Technology diffusion alliances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5068"/>
            <a:ext cx="8229600" cy="1541352"/>
          </a:xfrm>
        </p:spPr>
        <p:txBody>
          <a:bodyPr>
            <a:normAutofit fontScale="90000"/>
          </a:bodyPr>
          <a:lstStyle/>
          <a:p>
            <a:pPr>
              <a:lnSpc>
                <a:spcPts val="4000"/>
              </a:lnSpc>
            </a:pPr>
            <a:r>
              <a:rPr lang="en-US" dirty="0" smtClean="0"/>
              <a:t>Additional enabling elements of special significance to the forest products industry</a:t>
            </a:r>
            <a:endParaRPr lang="en-US" dirty="0"/>
          </a:p>
        </p:txBody>
      </p:sp>
      <p:sp>
        <p:nvSpPr>
          <p:cNvPr id="3" name="Content Placeholder 2"/>
          <p:cNvSpPr>
            <a:spLocks noGrp="1"/>
          </p:cNvSpPr>
          <p:nvPr>
            <p:ph idx="1"/>
          </p:nvPr>
        </p:nvSpPr>
        <p:spPr>
          <a:xfrm>
            <a:off x="726034" y="2161635"/>
            <a:ext cx="8224136" cy="4531790"/>
          </a:xfrm>
        </p:spPr>
        <p:txBody>
          <a:bodyPr>
            <a:normAutofit lnSpcReduction="10000"/>
          </a:bodyPr>
          <a:lstStyle/>
          <a:p>
            <a:pPr marL="514350" indent="-514350"/>
            <a:r>
              <a:rPr lang="en-US" dirty="0" smtClean="0"/>
              <a:t>Encourage sustainable forest management</a:t>
            </a:r>
          </a:p>
          <a:p>
            <a:pPr marL="514350" indent="-514350"/>
            <a:r>
              <a:rPr lang="en-US" dirty="0" smtClean="0"/>
              <a:t>Reward forest-based ecological services </a:t>
            </a:r>
          </a:p>
          <a:p>
            <a:pPr marL="514350" indent="-514350"/>
            <a:r>
              <a:rPr lang="en-US" dirty="0" smtClean="0"/>
              <a:t>Eliminate perverse subsidies</a:t>
            </a:r>
          </a:p>
          <a:p>
            <a:pPr marL="514350" indent="-514350"/>
            <a:r>
              <a:rPr lang="en-US" dirty="0" smtClean="0"/>
              <a:t>Develop and deploy breakthrough technologies</a:t>
            </a:r>
          </a:p>
          <a:p>
            <a:pPr marL="514350" indent="-514350"/>
            <a:r>
              <a:rPr lang="en-US" dirty="0" smtClean="0"/>
              <a:t>Remove barriers to CHP</a:t>
            </a:r>
          </a:p>
          <a:p>
            <a:pPr marL="514350" indent="-514350"/>
            <a:r>
              <a:rPr lang="en-US" dirty="0" smtClean="0"/>
              <a:t>Expand procurement policies</a:t>
            </a:r>
          </a:p>
          <a:p>
            <a:pPr marL="514350" indent="-514350"/>
            <a:r>
              <a:rPr lang="en-US" dirty="0" smtClean="0"/>
              <a:t>Promote capital stock turnover</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260" y="442560"/>
            <a:ext cx="8229600" cy="1143000"/>
          </a:xfrm>
        </p:spPr>
        <p:txBody>
          <a:bodyPr/>
          <a:lstStyle/>
          <a:p>
            <a:r>
              <a:rPr lang="en-US" dirty="0" smtClean="0"/>
              <a:t>Public policy alerts</a:t>
            </a:r>
            <a:endParaRPr lang="en-US" dirty="0"/>
          </a:p>
        </p:txBody>
      </p:sp>
      <p:sp>
        <p:nvSpPr>
          <p:cNvPr id="3" name="Content Placeholder 2"/>
          <p:cNvSpPr>
            <a:spLocks noGrp="1"/>
          </p:cNvSpPr>
          <p:nvPr>
            <p:ph idx="1"/>
          </p:nvPr>
        </p:nvSpPr>
        <p:spPr>
          <a:xfrm>
            <a:off x="1148490" y="1662370"/>
            <a:ext cx="6918365" cy="4147740"/>
          </a:xfrm>
        </p:spPr>
        <p:txBody>
          <a:bodyPr>
            <a:normAutofit/>
          </a:bodyPr>
          <a:lstStyle/>
          <a:p>
            <a:r>
              <a:rPr lang="en-US" dirty="0" smtClean="0"/>
              <a:t>Consider economic and employment impacts</a:t>
            </a:r>
          </a:p>
          <a:p>
            <a:pPr lvl="1"/>
            <a:r>
              <a:rPr lang="en-US" dirty="0" smtClean="0"/>
              <a:t>Wood for energy vs. wood for products</a:t>
            </a:r>
          </a:p>
          <a:p>
            <a:r>
              <a:rPr lang="en-US" dirty="0" smtClean="0"/>
              <a:t>Wood supply issues are critical</a:t>
            </a:r>
          </a:p>
          <a:p>
            <a:pPr lvl="1"/>
            <a:r>
              <a:rPr lang="en-US" dirty="0" smtClean="0"/>
              <a:t>Mandates and incentives distort the market</a:t>
            </a:r>
          </a:p>
          <a:p>
            <a:pPr lvl="1"/>
            <a:r>
              <a:rPr lang="en-US" dirty="0" smtClean="0"/>
              <a:t>It is important to keep land in forest</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2560"/>
            <a:ext cx="8229600" cy="1143000"/>
          </a:xfrm>
        </p:spPr>
        <p:txBody>
          <a:bodyPr/>
          <a:lstStyle/>
          <a:p>
            <a:r>
              <a:rPr lang="en-US" dirty="0" smtClean="0"/>
              <a:t>Policy recommendations</a:t>
            </a:r>
            <a:endParaRPr lang="en-US" dirty="0"/>
          </a:p>
        </p:txBody>
      </p:sp>
      <p:sp>
        <p:nvSpPr>
          <p:cNvPr id="3" name="Content Placeholder 2"/>
          <p:cNvSpPr>
            <a:spLocks noGrp="1"/>
          </p:cNvSpPr>
          <p:nvPr>
            <p:ph idx="1"/>
          </p:nvPr>
        </p:nvSpPr>
        <p:spPr>
          <a:xfrm>
            <a:off x="961930" y="1700775"/>
            <a:ext cx="7110390" cy="3725285"/>
          </a:xfrm>
        </p:spPr>
        <p:txBody>
          <a:bodyPr>
            <a:normAutofit/>
          </a:bodyPr>
          <a:lstStyle/>
          <a:p>
            <a:r>
              <a:rPr lang="en-US" dirty="0" smtClean="0"/>
              <a:t>The context</a:t>
            </a:r>
          </a:p>
          <a:p>
            <a:pPr lvl="1"/>
            <a:r>
              <a:rPr lang="en-US" dirty="0" smtClean="0"/>
              <a:t>Biomass </a:t>
            </a:r>
            <a:r>
              <a:rPr lang="en-US" dirty="0"/>
              <a:t>from sustainably managed forests </a:t>
            </a:r>
            <a:r>
              <a:rPr lang="en-US" dirty="0" smtClean="0"/>
              <a:t>has significant mitigation value</a:t>
            </a:r>
          </a:p>
          <a:p>
            <a:pPr lvl="1"/>
            <a:r>
              <a:rPr lang="en-US" dirty="0" smtClean="0"/>
              <a:t>Policies must consider life cycle impacts, not just what happens in the forest</a:t>
            </a:r>
          </a:p>
          <a:p>
            <a:pPr lvl="1"/>
            <a:r>
              <a:rPr lang="en-US" dirty="0"/>
              <a:t>T</a:t>
            </a:r>
            <a:r>
              <a:rPr lang="en-US" dirty="0" smtClean="0"/>
              <a:t>he industries contributions can be expanded, given appropriate policies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283"/>
            <a:ext cx="8229600" cy="811657"/>
          </a:xfrm>
        </p:spPr>
        <p:txBody>
          <a:bodyPr/>
          <a:lstStyle/>
          <a:p>
            <a:r>
              <a:rPr lang="en-US" dirty="0" smtClean="0"/>
              <a:t>Policy recommendations</a:t>
            </a:r>
            <a:endParaRPr lang="en-US" dirty="0"/>
          </a:p>
        </p:txBody>
      </p:sp>
      <p:sp>
        <p:nvSpPr>
          <p:cNvPr id="3" name="Content Placeholder 2"/>
          <p:cNvSpPr>
            <a:spLocks noGrp="1"/>
          </p:cNvSpPr>
          <p:nvPr>
            <p:ph idx="1"/>
          </p:nvPr>
        </p:nvSpPr>
        <p:spPr>
          <a:xfrm>
            <a:off x="731500" y="1662370"/>
            <a:ext cx="7911430" cy="4186145"/>
          </a:xfrm>
        </p:spPr>
        <p:txBody>
          <a:bodyPr>
            <a:normAutofit/>
          </a:bodyPr>
          <a:lstStyle/>
          <a:p>
            <a:r>
              <a:rPr lang="en-US" dirty="0" smtClean="0"/>
              <a:t>Sustainable forest management – the key strategy</a:t>
            </a:r>
          </a:p>
          <a:p>
            <a:pPr marL="971550" lvl="1" indent="-514350">
              <a:buFont typeface="+mj-lt"/>
              <a:buAutoNum type="arabicPeriod"/>
            </a:pPr>
            <a:r>
              <a:rPr lang="en-US" dirty="0" smtClean="0"/>
              <a:t>Intensify efforts to extend sustainable forest management practices</a:t>
            </a:r>
          </a:p>
          <a:p>
            <a:pPr marL="971550" lvl="1" indent="-514350">
              <a:buFont typeface="+mj-lt"/>
              <a:buAutoNum type="arabicPeriod"/>
            </a:pPr>
            <a:r>
              <a:rPr lang="en-US" dirty="0" smtClean="0"/>
              <a:t>Reduce deforestation via market mechanisms and mechanisms like those in REDD+</a:t>
            </a:r>
          </a:p>
          <a:p>
            <a:pPr marL="971550" lvl="1"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170"/>
            <a:ext cx="8229600" cy="811657"/>
          </a:xfrm>
        </p:spPr>
        <p:txBody>
          <a:bodyPr>
            <a:normAutofit fontScale="90000"/>
          </a:bodyPr>
          <a:lstStyle/>
          <a:p>
            <a:r>
              <a:rPr lang="en-US" dirty="0"/>
              <a:t>Executive summary for policy-makers</a:t>
            </a:r>
          </a:p>
        </p:txBody>
      </p:sp>
      <p:sp>
        <p:nvSpPr>
          <p:cNvPr id="3" name="Content Placeholder 2"/>
          <p:cNvSpPr>
            <a:spLocks noGrp="1"/>
          </p:cNvSpPr>
          <p:nvPr>
            <p:ph idx="1"/>
          </p:nvPr>
        </p:nvSpPr>
        <p:spPr>
          <a:xfrm>
            <a:off x="309045" y="1086295"/>
            <a:ext cx="8525910" cy="5568725"/>
          </a:xfrm>
        </p:spPr>
        <p:txBody>
          <a:bodyPr>
            <a:normAutofit fontScale="92500" lnSpcReduction="20000"/>
          </a:bodyPr>
          <a:lstStyle/>
          <a:p>
            <a:r>
              <a:rPr lang="en-US" sz="3600" dirty="0" smtClean="0"/>
              <a:t>Our carbon opportunities</a:t>
            </a:r>
          </a:p>
          <a:p>
            <a:pPr lvl="1"/>
            <a:r>
              <a:rPr lang="en-US" sz="3200" dirty="0" smtClean="0"/>
              <a:t>Our contributions can include;</a:t>
            </a:r>
          </a:p>
          <a:p>
            <a:pPr marL="857250" lvl="2"/>
            <a:r>
              <a:rPr lang="en-US" sz="3200" dirty="0" smtClean="0"/>
              <a:t>Improved energy efficiencies and expanded use of CHP</a:t>
            </a:r>
          </a:p>
          <a:p>
            <a:pPr marL="857250" lvl="2"/>
            <a:r>
              <a:rPr lang="en-US" sz="3200" dirty="0" smtClean="0"/>
              <a:t>More substitution of biomass for fossil fuel</a:t>
            </a:r>
          </a:p>
          <a:p>
            <a:pPr marL="857250" lvl="2"/>
            <a:r>
              <a:rPr lang="en-US" sz="3200" dirty="0" smtClean="0"/>
              <a:t>Low-carbon products that substitute for more greenhouse gas intensive alternatives</a:t>
            </a:r>
          </a:p>
          <a:p>
            <a:pPr marL="857250" lvl="2"/>
            <a:r>
              <a:rPr lang="en-US" sz="3200" dirty="0" smtClean="0"/>
              <a:t>Increased output of sustainably produced forest biomass</a:t>
            </a:r>
          </a:p>
          <a:p>
            <a:pPr marL="857250" lvl="2"/>
            <a:r>
              <a:rPr lang="en-US" sz="3200" dirty="0" smtClean="0"/>
              <a:t>Increased recovery and use of recycled fiber</a:t>
            </a:r>
          </a:p>
          <a:p>
            <a:pPr marL="857250" lvl="2"/>
            <a:r>
              <a:rPr lang="en-US" sz="3200" dirty="0" smtClean="0"/>
              <a:t>Expanded coverage of sustainable forest management systems</a:t>
            </a:r>
          </a:p>
          <a:p>
            <a:pPr lvl="2"/>
            <a:endParaRPr lang="en-US" sz="28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260" y="537670"/>
            <a:ext cx="8229600" cy="894270"/>
          </a:xfrm>
        </p:spPr>
        <p:txBody>
          <a:bodyPr>
            <a:normAutofit/>
          </a:bodyPr>
          <a:lstStyle/>
          <a:p>
            <a:r>
              <a:rPr lang="en-US" dirty="0" smtClean="0"/>
              <a:t>Policy recommendations</a:t>
            </a:r>
            <a:endParaRPr lang="en-US" dirty="0"/>
          </a:p>
        </p:txBody>
      </p:sp>
      <p:sp>
        <p:nvSpPr>
          <p:cNvPr id="3" name="Content Placeholder 2"/>
          <p:cNvSpPr>
            <a:spLocks noGrp="1"/>
          </p:cNvSpPr>
          <p:nvPr>
            <p:ph idx="1"/>
          </p:nvPr>
        </p:nvSpPr>
        <p:spPr>
          <a:xfrm>
            <a:off x="731500" y="1547155"/>
            <a:ext cx="7949835" cy="4685409"/>
          </a:xfrm>
        </p:spPr>
        <p:txBody>
          <a:bodyPr>
            <a:normAutofit/>
          </a:bodyPr>
          <a:lstStyle/>
          <a:p>
            <a:r>
              <a:rPr lang="en-US" dirty="0" smtClean="0"/>
              <a:t>Produce and use more wood on a sustainable basis – the key outcome</a:t>
            </a:r>
          </a:p>
          <a:p>
            <a:pPr marL="971550" lvl="1" indent="-514350">
              <a:buFont typeface="+mj-lt"/>
              <a:buAutoNum type="arabicPeriod" startAt="3"/>
            </a:pPr>
            <a:r>
              <a:rPr lang="en-US" dirty="0" smtClean="0"/>
              <a:t>Policies should promote adequate supplies of wood and recovered fiber. </a:t>
            </a:r>
          </a:p>
          <a:p>
            <a:pPr marL="971550" lvl="1" indent="-514350">
              <a:buFont typeface="+mj-lt"/>
              <a:buAutoNum type="arabicPeriod" startAt="3"/>
            </a:pPr>
            <a:r>
              <a:rPr lang="en-US" dirty="0" smtClean="0"/>
              <a:t>First use forest biomass to make products, and then recycle before using the fiber for energy.</a:t>
            </a:r>
          </a:p>
          <a:p>
            <a:pPr marL="971550" lvl="1" indent="-514350">
              <a:buFont typeface="+mj-lt"/>
              <a:buAutoNum type="arabicPeriod" startAt="3"/>
            </a:pPr>
            <a:r>
              <a:rPr lang="en-US" dirty="0" smtClean="0"/>
              <a:t>Recognize the benefits of carbon in products and substitution effects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6663"/>
            <a:ext cx="8229600" cy="773252"/>
          </a:xfrm>
        </p:spPr>
        <p:txBody>
          <a:bodyPr/>
          <a:lstStyle/>
          <a:p>
            <a:r>
              <a:rPr lang="en-US" dirty="0" smtClean="0"/>
              <a:t>Policy recommendations</a:t>
            </a:r>
            <a:endParaRPr lang="en-US" dirty="0"/>
          </a:p>
        </p:txBody>
      </p:sp>
      <p:sp>
        <p:nvSpPr>
          <p:cNvPr id="3" name="Content Placeholder 2"/>
          <p:cNvSpPr>
            <a:spLocks noGrp="1"/>
          </p:cNvSpPr>
          <p:nvPr>
            <p:ph idx="1"/>
          </p:nvPr>
        </p:nvSpPr>
        <p:spPr>
          <a:xfrm>
            <a:off x="693095" y="1316725"/>
            <a:ext cx="8295480" cy="5338296"/>
          </a:xfrm>
        </p:spPr>
        <p:txBody>
          <a:bodyPr>
            <a:normAutofit/>
          </a:bodyPr>
          <a:lstStyle/>
          <a:p>
            <a:r>
              <a:rPr lang="en-US" dirty="0" smtClean="0"/>
              <a:t>Avoid counterproductive policy impacts and technology barriers – the key requirement</a:t>
            </a:r>
          </a:p>
          <a:p>
            <a:pPr marL="971550" lvl="1" indent="-514350">
              <a:buFont typeface="+mj-lt"/>
              <a:buAutoNum type="arabicPeriod" startAt="6"/>
            </a:pPr>
            <a:r>
              <a:rPr lang="en-US" dirty="0" smtClean="0"/>
              <a:t>Avoid subsidies, incentives and mandates and consider land competition</a:t>
            </a:r>
          </a:p>
          <a:p>
            <a:pPr marL="971550" lvl="1" indent="-514350">
              <a:buFont typeface="+mj-lt"/>
              <a:buAutoNum type="arabicPeriod" startAt="6"/>
            </a:pPr>
            <a:r>
              <a:rPr lang="en-US" dirty="0" smtClean="0"/>
              <a:t>Look beyond forest-based carbon sequestration</a:t>
            </a:r>
          </a:p>
          <a:p>
            <a:pPr marL="971550" lvl="1" indent="-514350">
              <a:buFont typeface="+mj-lt"/>
              <a:buAutoNum type="arabicPeriod" startAt="6"/>
            </a:pPr>
            <a:r>
              <a:rPr lang="en-US" dirty="0" smtClean="0"/>
              <a:t>Remove barriers to increased use of CHP</a:t>
            </a:r>
          </a:p>
          <a:p>
            <a:pPr marL="971550" lvl="1" indent="-514350">
              <a:buFont typeface="+mj-lt"/>
              <a:buAutoNum type="arabicPeriod" startAt="9"/>
            </a:pPr>
            <a:r>
              <a:rPr lang="en-US" dirty="0" smtClean="0"/>
              <a:t>Facility development and deployment of new technologies</a:t>
            </a:r>
          </a:p>
          <a:p>
            <a:pPr marL="971550" lvl="1" indent="-514350">
              <a:buFont typeface="+mj-lt"/>
              <a:buAutoNum type="arabicPeriod" startAt="9"/>
            </a:pPr>
            <a:r>
              <a:rPr lang="en-US" dirty="0" smtClean="0"/>
              <a:t>Help reduce the cost of capital</a:t>
            </a:r>
          </a:p>
          <a:p>
            <a:pPr marL="971550" lvl="1" indent="-514350">
              <a:buFont typeface="+mj-lt"/>
              <a:buAutoNum type="arabicPeriod" startAt="9"/>
            </a:pPr>
            <a:r>
              <a:rPr lang="en-US" dirty="0" smtClean="0"/>
              <a:t>Seek a level global playing field</a:t>
            </a:r>
          </a:p>
          <a:p>
            <a:pPr marL="971550" lvl="1" indent="-514350">
              <a:buFont typeface="+mj-lt"/>
              <a:buAutoNum type="arabicPeriod" startAt="6"/>
            </a:pPr>
            <a:endParaRPr lang="en-US" dirty="0" smtClean="0"/>
          </a:p>
          <a:p>
            <a:pPr marL="971550" lvl="1" indent="-514350">
              <a:buFont typeface="+mj-lt"/>
              <a:buAutoNum type="arabicPeriod" startAt="6"/>
            </a:pP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a:xfrm>
            <a:off x="457200" y="1163106"/>
            <a:ext cx="8416160" cy="4963058"/>
          </a:xfrm>
        </p:spPr>
        <p:txBody>
          <a:bodyPr>
            <a:normAutofit fontScale="77500" lnSpcReduction="20000"/>
          </a:bodyPr>
          <a:lstStyle/>
          <a:p>
            <a:pPr>
              <a:buNone/>
            </a:pPr>
            <a:r>
              <a:rPr lang="da-DK" b="1" dirty="0" smtClean="0"/>
              <a:t>James Griffiths</a:t>
            </a:r>
          </a:p>
          <a:p>
            <a:pPr>
              <a:buNone/>
            </a:pPr>
            <a:r>
              <a:rPr lang="en-US" dirty="0" smtClean="0"/>
              <a:t>Managing Director</a:t>
            </a:r>
          </a:p>
          <a:p>
            <a:pPr>
              <a:buNone/>
            </a:pPr>
            <a:r>
              <a:rPr lang="en-US" sz="2900" dirty="0" smtClean="0"/>
              <a:t>Ecosystems, Water and Sustainable Forest Products Industry </a:t>
            </a:r>
          </a:p>
          <a:p>
            <a:pPr>
              <a:buNone/>
            </a:pPr>
            <a:endParaRPr lang="en-US" dirty="0" smtClean="0"/>
          </a:p>
          <a:p>
            <a:pPr>
              <a:buNone/>
            </a:pPr>
            <a:r>
              <a:rPr lang="fr-CH" dirty="0" smtClean="0"/>
              <a:t>T: 		+41 (0) 22 839 31 14  </a:t>
            </a:r>
            <a:endParaRPr lang="fr-CH" b="1" dirty="0" smtClean="0"/>
          </a:p>
          <a:p>
            <a:pPr>
              <a:buNone/>
            </a:pPr>
            <a:r>
              <a:rPr lang="fr-CH" dirty="0" smtClean="0"/>
              <a:t>M: 		+41 (0) 79 291 62 40</a:t>
            </a:r>
            <a:r>
              <a:rPr lang="fr-CH" b="1" dirty="0" smtClean="0"/>
              <a:t> </a:t>
            </a:r>
          </a:p>
          <a:p>
            <a:pPr>
              <a:buNone/>
            </a:pPr>
            <a:r>
              <a:rPr lang="fr-CH" dirty="0" smtClean="0"/>
              <a:t>E: 		griffiths@wbcsd.org </a:t>
            </a:r>
          </a:p>
          <a:p>
            <a:pPr>
              <a:buNone/>
            </a:pPr>
            <a:endParaRPr lang="en-US" dirty="0" smtClean="0"/>
          </a:p>
          <a:p>
            <a:pPr>
              <a:buNone/>
            </a:pPr>
            <a:r>
              <a:rPr lang="en-US" dirty="0" smtClean="0"/>
              <a:t>Download this report from </a:t>
            </a:r>
            <a:r>
              <a:rPr lang="en-US" dirty="0" smtClean="0">
                <a:hlinkClick r:id="rId2"/>
              </a:rPr>
              <a:t>www.wbcsd.org</a:t>
            </a:r>
            <a:r>
              <a:rPr lang="en-US" dirty="0" smtClean="0"/>
              <a:t> or </a:t>
            </a:r>
            <a:r>
              <a:rPr lang="en-US" dirty="0" smtClean="0">
                <a:hlinkClick r:id="rId3"/>
              </a:rPr>
              <a:t>use this link</a:t>
            </a:r>
            <a:endParaRPr lang="en-US" dirty="0" smtClean="0"/>
          </a:p>
          <a:p>
            <a:pPr>
              <a:buNone/>
            </a:pPr>
            <a:endParaRPr lang="en-US" dirty="0" smtClean="0"/>
          </a:p>
          <a:p>
            <a:pPr>
              <a:buNone/>
            </a:pPr>
            <a:r>
              <a:rPr lang="en-US" dirty="0" smtClean="0"/>
              <a:t>Use this link to specific policy recommendations on </a:t>
            </a:r>
            <a:r>
              <a:rPr lang="en-US" dirty="0" smtClean="0">
                <a:hlinkClick r:id="rId4"/>
              </a:rPr>
              <a:t>Harvested Wood Products </a:t>
            </a:r>
            <a:r>
              <a:rPr lang="en-US" dirty="0" smtClean="0"/>
              <a:t>(HWP) climate mitigation and adaptation benefits</a:t>
            </a:r>
          </a:p>
          <a:p>
            <a:pPr>
              <a:buNone/>
            </a:pPr>
            <a:endParaRPr lang="en-US" dirty="0" smtClean="0"/>
          </a:p>
          <a:p>
            <a:pPr>
              <a:buNone/>
            </a:pPr>
            <a:endParaRPr lang="en-US" dirty="0" smtClean="0"/>
          </a:p>
          <a:p>
            <a:pPr>
              <a:buNone/>
            </a:pPr>
            <a:endParaRPr lang="en-US" dirty="0"/>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391014B9-C06A-4C94-9BAE-351045120D9A}" type="slidenum">
              <a:rPr lang="en-US" smtClean="0"/>
              <a:pPr/>
              <a:t>32</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170"/>
            <a:ext cx="8229600" cy="811657"/>
          </a:xfrm>
        </p:spPr>
        <p:txBody>
          <a:bodyPr>
            <a:normAutofit fontScale="90000"/>
          </a:bodyPr>
          <a:lstStyle/>
          <a:p>
            <a:r>
              <a:rPr lang="en-US" dirty="0"/>
              <a:t>Executive summary for policy-makers</a:t>
            </a:r>
          </a:p>
        </p:txBody>
      </p:sp>
      <p:sp>
        <p:nvSpPr>
          <p:cNvPr id="3" name="Content Placeholder 2"/>
          <p:cNvSpPr>
            <a:spLocks noGrp="1"/>
          </p:cNvSpPr>
          <p:nvPr>
            <p:ph idx="1"/>
          </p:nvPr>
        </p:nvSpPr>
        <p:spPr>
          <a:xfrm>
            <a:off x="457200" y="971080"/>
            <a:ext cx="8229600" cy="5338295"/>
          </a:xfrm>
        </p:spPr>
        <p:txBody>
          <a:bodyPr>
            <a:normAutofit/>
          </a:bodyPr>
          <a:lstStyle/>
          <a:p>
            <a:r>
              <a:rPr lang="en-US" sz="3600" dirty="0" smtClean="0"/>
              <a:t>Our carbon challenges</a:t>
            </a:r>
          </a:p>
          <a:p>
            <a:pPr lvl="1"/>
            <a:r>
              <a:rPr lang="en-US" sz="3200" dirty="0" smtClean="0"/>
              <a:t>The connections between our sector and the carbon cycle create are complex </a:t>
            </a:r>
          </a:p>
          <a:p>
            <a:pPr lvl="1"/>
            <a:r>
              <a:rPr lang="en-US" sz="3200" dirty="0" smtClean="0"/>
              <a:t>We are highly capital intensive</a:t>
            </a:r>
          </a:p>
          <a:p>
            <a:pPr lvl="1"/>
            <a:r>
              <a:rPr lang="en-US" sz="3200" dirty="0" smtClean="0"/>
              <a:t>Our sector is competitive and global. </a:t>
            </a:r>
          </a:p>
          <a:p>
            <a:pPr lvl="1"/>
            <a:r>
              <a:rPr lang="en-US" sz="3200" dirty="0" smtClean="0"/>
              <a:t>We face increasing competition for our primary raw material</a:t>
            </a:r>
          </a:p>
          <a:p>
            <a:pPr lvl="1"/>
            <a:endParaRPr lang="en-US" sz="3200" dirty="0" smtClean="0"/>
          </a:p>
          <a:p>
            <a:pPr lvl="1"/>
            <a:endParaRPr lang="en-US" sz="3200" dirty="0" smtClean="0"/>
          </a:p>
          <a:p>
            <a:pPr lvl="2"/>
            <a:endParaRPr lang="en-US"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policy recommendations</a:t>
            </a:r>
            <a:endParaRPr lang="en-US" dirty="0"/>
          </a:p>
        </p:txBody>
      </p:sp>
      <p:sp>
        <p:nvSpPr>
          <p:cNvPr id="3" name="Content Placeholder 2"/>
          <p:cNvSpPr>
            <a:spLocks noGrp="1"/>
          </p:cNvSpPr>
          <p:nvPr>
            <p:ph idx="1"/>
          </p:nvPr>
        </p:nvSpPr>
        <p:spPr>
          <a:xfrm>
            <a:off x="457200" y="1316725"/>
            <a:ext cx="8229600" cy="5184675"/>
          </a:xfrm>
        </p:spPr>
        <p:txBody>
          <a:bodyPr>
            <a:normAutofit/>
          </a:bodyPr>
          <a:lstStyle/>
          <a:p>
            <a:r>
              <a:rPr lang="en-US" sz="3600" dirty="0" smtClean="0"/>
              <a:t>Sustainable forest management – the key strategy</a:t>
            </a:r>
          </a:p>
          <a:p>
            <a:pPr lvl="1"/>
            <a:r>
              <a:rPr lang="en-US" sz="3200" dirty="0" smtClean="0"/>
              <a:t>Expand </a:t>
            </a:r>
            <a:r>
              <a:rPr lang="en-US" sz="3200" dirty="0"/>
              <a:t>efforts to further bring the world’s </a:t>
            </a:r>
            <a:r>
              <a:rPr lang="en-US" sz="3200" dirty="0" smtClean="0"/>
              <a:t>forests under </a:t>
            </a:r>
            <a:r>
              <a:rPr lang="en-US" sz="3200" dirty="0"/>
              <a:t>sustainable </a:t>
            </a:r>
            <a:r>
              <a:rPr lang="en-US" sz="3200" dirty="0" smtClean="0"/>
              <a:t>management </a:t>
            </a:r>
            <a:endParaRPr lang="en-US" sz="3200" dirty="0"/>
          </a:p>
          <a:p>
            <a:pPr lvl="1"/>
            <a:r>
              <a:rPr lang="en-US" sz="3200" dirty="0" smtClean="0"/>
              <a:t>Develop </a:t>
            </a:r>
            <a:r>
              <a:rPr lang="en-US" sz="3200" dirty="0"/>
              <a:t>local management capacity </a:t>
            </a:r>
            <a:r>
              <a:rPr lang="en-US" sz="3200" dirty="0" smtClean="0"/>
              <a:t>and support </a:t>
            </a:r>
            <a:r>
              <a:rPr lang="en-US" sz="3200" dirty="0"/>
              <a:t>policy reform to reduce </a:t>
            </a:r>
            <a:r>
              <a:rPr lang="en-US" sz="3200" dirty="0" smtClean="0"/>
              <a:t>deforestation in </a:t>
            </a:r>
            <a:r>
              <a:rPr lang="en-US" sz="3200" dirty="0"/>
              <a:t>developing countries as proposed by </a:t>
            </a:r>
            <a:r>
              <a:rPr lang="en-US" sz="3200" dirty="0" smtClean="0"/>
              <a:t>the REDD</a:t>
            </a:r>
            <a:r>
              <a:rPr lang="en-US" sz="3200" dirty="0"/>
              <a:t>+ mechanism.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260" y="10955"/>
            <a:ext cx="8229600" cy="1143000"/>
          </a:xfrm>
        </p:spPr>
        <p:txBody>
          <a:bodyPr/>
          <a:lstStyle/>
          <a:p>
            <a:r>
              <a:rPr lang="en-US" dirty="0" smtClean="0"/>
              <a:t>Our policy recommendations</a:t>
            </a:r>
            <a:endParaRPr lang="en-US" dirty="0"/>
          </a:p>
        </p:txBody>
      </p:sp>
      <p:sp>
        <p:nvSpPr>
          <p:cNvPr id="3" name="Content Placeholder 2"/>
          <p:cNvSpPr>
            <a:spLocks noGrp="1"/>
          </p:cNvSpPr>
          <p:nvPr>
            <p:ph idx="1"/>
          </p:nvPr>
        </p:nvSpPr>
        <p:spPr>
          <a:xfrm>
            <a:off x="385854" y="971080"/>
            <a:ext cx="8525911" cy="5848515"/>
          </a:xfrm>
        </p:spPr>
        <p:txBody>
          <a:bodyPr>
            <a:noAutofit/>
          </a:bodyPr>
          <a:lstStyle/>
          <a:p>
            <a:r>
              <a:rPr lang="en-US" sz="3600" dirty="0" smtClean="0"/>
              <a:t>Produce and use more wood on a sustainable basis – the key outcome</a:t>
            </a:r>
          </a:p>
          <a:p>
            <a:pPr lvl="1"/>
            <a:r>
              <a:rPr lang="en-US" sz="3200" dirty="0" smtClean="0"/>
              <a:t>The </a:t>
            </a:r>
            <a:r>
              <a:rPr lang="en-US" sz="3200" dirty="0"/>
              <a:t>many benefits of sustainable </a:t>
            </a:r>
            <a:r>
              <a:rPr lang="en-US" sz="3200" dirty="0" smtClean="0"/>
              <a:t>forest-based products </a:t>
            </a:r>
            <a:r>
              <a:rPr lang="en-US" sz="3200" dirty="0"/>
              <a:t>and bio-energy can only be realized </a:t>
            </a:r>
            <a:r>
              <a:rPr lang="en-US" sz="3200" dirty="0" smtClean="0"/>
              <a:t>if public </a:t>
            </a:r>
            <a:r>
              <a:rPr lang="en-US" sz="3200" dirty="0"/>
              <a:t>policies:</a:t>
            </a:r>
          </a:p>
          <a:p>
            <a:pPr marL="857250" lvl="2"/>
            <a:r>
              <a:rPr lang="en-US" sz="2800" dirty="0" smtClean="0"/>
              <a:t>Promote adequate supplies;</a:t>
            </a:r>
            <a:endParaRPr lang="en-US" sz="2800" dirty="0"/>
          </a:p>
          <a:p>
            <a:pPr marL="857250" lvl="2"/>
            <a:r>
              <a:rPr lang="en-US" sz="2800" dirty="0" smtClean="0"/>
              <a:t>Support forest owners;</a:t>
            </a:r>
            <a:endParaRPr lang="en-US" sz="2800" dirty="0"/>
          </a:p>
          <a:p>
            <a:pPr marL="857250" lvl="2"/>
            <a:r>
              <a:rPr lang="en-US" sz="2800" dirty="0" smtClean="0"/>
              <a:t>Help </a:t>
            </a:r>
            <a:r>
              <a:rPr lang="en-US" sz="2800" dirty="0"/>
              <a:t>minimize competition for the </a:t>
            </a:r>
            <a:r>
              <a:rPr lang="en-US" sz="2800" dirty="0" smtClean="0"/>
              <a:t>land;</a:t>
            </a:r>
            <a:endParaRPr lang="en-US" sz="2800" dirty="0"/>
          </a:p>
          <a:p>
            <a:pPr marL="857250" lvl="2"/>
            <a:r>
              <a:rPr lang="en-US" sz="2800" dirty="0" smtClean="0"/>
              <a:t>Recognize carbon storage and substitution benefits;</a:t>
            </a:r>
            <a:endParaRPr lang="en-US" sz="2800" dirty="0"/>
          </a:p>
          <a:p>
            <a:pPr marL="857250" lvl="2"/>
            <a:r>
              <a:rPr lang="en-US" sz="2800" dirty="0" smtClean="0"/>
              <a:t>Use fiber for products before using it as fuel</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policy recommendations</a:t>
            </a:r>
            <a:endParaRPr lang="en-US" dirty="0"/>
          </a:p>
        </p:txBody>
      </p:sp>
      <p:sp>
        <p:nvSpPr>
          <p:cNvPr id="3" name="Content Placeholder 2"/>
          <p:cNvSpPr>
            <a:spLocks noGrp="1"/>
          </p:cNvSpPr>
          <p:nvPr>
            <p:ph idx="1"/>
          </p:nvPr>
        </p:nvSpPr>
        <p:spPr>
          <a:xfrm>
            <a:off x="385855" y="1316725"/>
            <a:ext cx="8449100" cy="5299890"/>
          </a:xfrm>
        </p:spPr>
        <p:txBody>
          <a:bodyPr>
            <a:normAutofit/>
          </a:bodyPr>
          <a:lstStyle/>
          <a:p>
            <a:r>
              <a:rPr lang="en-US" sz="3600" dirty="0" smtClean="0"/>
              <a:t>Avoid counterproductive policy impacts and technology barriers – the key requirement</a:t>
            </a:r>
          </a:p>
          <a:p>
            <a:pPr lvl="1"/>
            <a:r>
              <a:rPr lang="en-US" sz="3200" dirty="0"/>
              <a:t>Mitigation or adaptation strategies </a:t>
            </a:r>
            <a:r>
              <a:rPr lang="en-US" sz="3200" dirty="0" smtClean="0"/>
              <a:t>should be market-driven.</a:t>
            </a:r>
            <a:endParaRPr lang="en-US" sz="3200" dirty="0"/>
          </a:p>
          <a:p>
            <a:pPr lvl="1"/>
            <a:r>
              <a:rPr lang="en-US" sz="3200" dirty="0" smtClean="0"/>
              <a:t>Policies </a:t>
            </a:r>
            <a:r>
              <a:rPr lang="en-US" sz="3200" dirty="0"/>
              <a:t>should </a:t>
            </a:r>
            <a:r>
              <a:rPr lang="en-US" sz="3200" dirty="0" smtClean="0"/>
              <a:t>expand </a:t>
            </a:r>
            <a:r>
              <a:rPr lang="en-US" sz="3200" dirty="0"/>
              <a:t>the use of </a:t>
            </a:r>
            <a:r>
              <a:rPr lang="en-US" sz="3200" dirty="0" smtClean="0"/>
              <a:t>CHP and other low-GHG emitting technologies.</a:t>
            </a:r>
            <a:endParaRPr lang="en-US" sz="3200" dirty="0"/>
          </a:p>
          <a:p>
            <a:pPr lvl="1"/>
            <a:r>
              <a:rPr lang="en-US" sz="3200" dirty="0" smtClean="0"/>
              <a:t>A </a:t>
            </a:r>
            <a:r>
              <a:rPr lang="en-US" sz="3200" dirty="0"/>
              <a:t>level global playing field </a:t>
            </a:r>
            <a:r>
              <a:rPr lang="en-US" sz="3200" dirty="0" smtClean="0"/>
              <a:t>is critical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Carbon benefits from forest products</a:t>
            </a:r>
            <a:endParaRPr lang="en-US" dirty="0"/>
          </a:p>
        </p:txBody>
      </p:sp>
      <p:sp>
        <p:nvSpPr>
          <p:cNvPr id="3" name="Content Placeholder 2"/>
          <p:cNvSpPr>
            <a:spLocks noGrp="1"/>
          </p:cNvSpPr>
          <p:nvPr>
            <p:ph idx="1"/>
          </p:nvPr>
        </p:nvSpPr>
        <p:spPr>
          <a:xfrm>
            <a:off x="457200" y="1474030"/>
            <a:ext cx="8229600" cy="5257800"/>
          </a:xfrm>
        </p:spPr>
        <p:txBody>
          <a:bodyPr>
            <a:normAutofit lnSpcReduction="10000"/>
          </a:bodyPr>
          <a:lstStyle/>
          <a:p>
            <a:r>
              <a:rPr lang="en-US" dirty="0" smtClean="0"/>
              <a:t>The greenhouse gas intensities of many of our products are much lower than alternatives</a:t>
            </a:r>
          </a:p>
          <a:p>
            <a:pPr lvl="1"/>
            <a:r>
              <a:rPr lang="en-US" dirty="0" smtClean="0"/>
              <a:t>Use of wood-based building materials avoids CO</a:t>
            </a:r>
            <a:r>
              <a:rPr lang="en-US" baseline="-25000" dirty="0" smtClean="0"/>
              <a:t>2</a:t>
            </a:r>
            <a:r>
              <a:rPr lang="en-US" dirty="0" smtClean="0"/>
              <a:t> emissions of 483 million tons per year</a:t>
            </a:r>
          </a:p>
          <a:p>
            <a:r>
              <a:rPr lang="en-US" dirty="0" smtClean="0"/>
              <a:t>Our products store carbon</a:t>
            </a:r>
          </a:p>
          <a:p>
            <a:pPr lvl="1"/>
            <a:r>
              <a:rPr lang="en-US" dirty="0" smtClean="0"/>
              <a:t>Equivalent to removing 424 million tons of CO</a:t>
            </a:r>
            <a:r>
              <a:rPr lang="en-US" baseline="-25000" dirty="0" smtClean="0"/>
              <a:t>2</a:t>
            </a:r>
            <a:r>
              <a:rPr lang="en-US" dirty="0" smtClean="0"/>
              <a:t> from the atmosphere per year</a:t>
            </a:r>
          </a:p>
          <a:p>
            <a:r>
              <a:rPr lang="en-US" dirty="0" smtClean="0"/>
              <a:t>A market for wood keeps land in forest</a:t>
            </a:r>
          </a:p>
          <a:p>
            <a:pPr lvl="1"/>
            <a:r>
              <a:rPr lang="en-US" dirty="0" smtClean="0"/>
              <a:t>North America and the EU account for 55% of global industrial wood harvesting yet forest carbon stocks in these regions are increasing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7765"/>
            <a:ext cx="9143999" cy="1143000"/>
          </a:xfrm>
        </p:spPr>
        <p:txBody>
          <a:bodyPr>
            <a:noAutofit/>
          </a:bodyPr>
          <a:lstStyle/>
          <a:p>
            <a:r>
              <a:rPr lang="en-US" sz="3600" dirty="0" smtClean="0"/>
              <a:t>Carbon storage in products offsets a significant fraction of our value chain emissions</a:t>
            </a:r>
            <a:endParaRPr lang="en-US" sz="3600" dirty="0"/>
          </a:p>
        </p:txBody>
      </p:sp>
      <p:pic>
        <p:nvPicPr>
          <p:cNvPr id="1026" name="Picture 2"/>
          <p:cNvPicPr>
            <a:picLocks noChangeAspect="1" noChangeArrowheads="1"/>
          </p:cNvPicPr>
          <p:nvPr/>
        </p:nvPicPr>
        <p:blipFill>
          <a:blip r:embed="rId3" cstate="print"/>
          <a:srcRect/>
          <a:stretch>
            <a:fillRect/>
          </a:stretch>
        </p:blipFill>
        <p:spPr bwMode="auto">
          <a:xfrm>
            <a:off x="923525" y="1349595"/>
            <a:ext cx="7587367" cy="51601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1460</TotalTime>
  <Words>3346</Words>
  <Application>Microsoft Office PowerPoint</Application>
  <PresentationFormat>On-screen Show (4:3)</PresentationFormat>
  <Paragraphs>321</Paragraphs>
  <Slides>32</Slides>
  <Notes>31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The Sustainable Forest Products Industry, Carbon and Climate Change</vt:lpstr>
      <vt:lpstr>Executive summary for policy-makers</vt:lpstr>
      <vt:lpstr>Executive summary for policy-makers</vt:lpstr>
      <vt:lpstr>Executive summary for policy-makers</vt:lpstr>
      <vt:lpstr>Our policy recommendations</vt:lpstr>
      <vt:lpstr>Our policy recommendations</vt:lpstr>
      <vt:lpstr>Our policy recommendations</vt:lpstr>
      <vt:lpstr>Carbon benefits from forest products</vt:lpstr>
      <vt:lpstr>Carbon storage in products offsets a significant fraction of our value chain emissions</vt:lpstr>
      <vt:lpstr>Sustainably managed forests are a renewable natural resource</vt:lpstr>
      <vt:lpstr>The forest biomass used by the forest sector affects only a small part of the carbon cycle</vt:lpstr>
      <vt:lpstr>Sustainably managed forests provide wood fiber and carbon benefits</vt:lpstr>
      <vt:lpstr>The carbon benefits of forest management are often greater than forest preservation</vt:lpstr>
      <vt:lpstr>Planting new forests can result in products with net negative emissions</vt:lpstr>
      <vt:lpstr>The industry is highly resource efficient</vt:lpstr>
      <vt:lpstr>The recycling rates for paper are higher than for any other material</vt:lpstr>
      <vt:lpstr>Energy consumption in the forest-based industry</vt:lpstr>
      <vt:lpstr>The forest products industry is the leader in the use of biomass fuels to meet energy requirements</vt:lpstr>
      <vt:lpstr>The industry has a record of reducing energy intensity</vt:lpstr>
      <vt:lpstr>Our Carbon Opportunities</vt:lpstr>
      <vt:lpstr>Enhanced forest productivity yields substantial benefits</vt:lpstr>
      <vt:lpstr>A commitment to continuous improvement: Energy and GHGs</vt:lpstr>
      <vt:lpstr>A commitment to continuous improvement: Recycling</vt:lpstr>
      <vt:lpstr>Our Carbon Challenges </vt:lpstr>
      <vt:lpstr>Cross-sector elements necessary to enhance investments and sales of low-carbon technologies</vt:lpstr>
      <vt:lpstr>Additional enabling elements of special significance to the forest products industry</vt:lpstr>
      <vt:lpstr>Public policy alerts</vt:lpstr>
      <vt:lpstr>Policy recommendations</vt:lpstr>
      <vt:lpstr>Policy recommendations</vt:lpstr>
      <vt:lpstr>Policy recommendations</vt:lpstr>
      <vt:lpstr>Policy recommendations</vt:lpstr>
      <vt:lpstr>For more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Sustainable Forest Products Industry, Carbon and Climate Change</dc:title>
  <dc:creator>Reid Miner</dc:creator>
  <cp:lastModifiedBy>James Griffiths</cp:lastModifiedBy>
  <cp:revision>68</cp:revision>
  <dcterms:created xsi:type="dcterms:W3CDTF">2011-11-05T00:04:46Z</dcterms:created>
  <dcterms:modified xsi:type="dcterms:W3CDTF">2011-11-16T14:28:07Z</dcterms:modified>
</cp:coreProperties>
</file>