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14"/>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2A8F36-6CFF-437F-B44C-D27883051830}" type="datetimeFigureOut">
              <a:rPr lang="en-US" smtClean="0"/>
              <a:pPr/>
              <a:t>16, 11,2011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E3AEF0-7D62-450E-B472-1EA96112042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4034330" y="640511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57C79-B201-49AA-89D7-30BFD0488F20}" type="datetime1">
              <a:rPr lang="en-US" smtClean="0"/>
              <a:pPr/>
              <a:t>16, 11,2011</a:t>
            </a:fld>
            <a:endParaRPr lang="en-US"/>
          </a:p>
        </p:txBody>
      </p:sp>
      <p:sp>
        <p:nvSpPr>
          <p:cNvPr id="8"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014B9-C06A-4C94-9BAE-351045120D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descr="wbcsd_forests_150dpi_rgb.jpg"/>
          <p:cNvPicPr>
            <a:picLocks noChangeAspect="1"/>
          </p:cNvPicPr>
          <p:nvPr userDrawn="1"/>
        </p:nvPicPr>
        <p:blipFill>
          <a:blip r:embed="rId4" cstate="print"/>
          <a:stretch>
            <a:fillRect/>
          </a:stretch>
        </p:blipFill>
        <p:spPr>
          <a:xfrm>
            <a:off x="52910" y="6348085"/>
            <a:ext cx="1621706" cy="46086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wbcsd.org/Pages/EDocument/EDocumentDetails.aspx?ID=13586&amp;NoSearchContextKey=true" TargetMode="External"/><Relationship Id="rId2" Type="http://schemas.openxmlformats.org/officeDocument/2006/relationships/hyperlink" Target="http://www.wbcsd.org/" TargetMode="External"/><Relationship Id="rId1" Type="http://schemas.openxmlformats.org/officeDocument/2006/relationships/slideLayout" Target="../slideLayouts/slideLayout2.xml"/><Relationship Id="rId4" Type="http://schemas.openxmlformats.org/officeDocument/2006/relationships/hyperlink" Target="http://www.wbcsd.org/Pages/EDocument/EDocumentDetails.aspx?ID=13534&amp;NoSearchContextKey=tru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02245"/>
            <a:ext cx="7772400" cy="1470025"/>
          </a:xfrm>
        </p:spPr>
        <p:txBody>
          <a:bodyPr>
            <a:normAutofit fontScale="90000"/>
          </a:bodyPr>
          <a:lstStyle/>
          <a:p>
            <a:r>
              <a:rPr lang="en-US" sz="3600" dirty="0"/>
              <a:t>The Sustainable Forest Products Industry</a:t>
            </a:r>
            <a:r>
              <a:rPr lang="en-US" sz="3600" dirty="0" smtClean="0"/>
              <a:t>,</a:t>
            </a:r>
            <a:r>
              <a:rPr lang="en-US" dirty="0" smtClean="0"/>
              <a:t/>
            </a:r>
            <a:br>
              <a:rPr lang="en-US" dirty="0" smtClean="0"/>
            </a:br>
            <a:r>
              <a:rPr lang="en-US" dirty="0" smtClean="0"/>
              <a:t>Carbon </a:t>
            </a:r>
            <a:r>
              <a:rPr lang="en-US" dirty="0"/>
              <a:t>and Climate Change</a:t>
            </a:r>
          </a:p>
        </p:txBody>
      </p:sp>
      <p:sp>
        <p:nvSpPr>
          <p:cNvPr id="3" name="Subtitle 2"/>
          <p:cNvSpPr>
            <a:spLocks noGrp="1"/>
          </p:cNvSpPr>
          <p:nvPr>
            <p:ph type="subTitle" idx="1"/>
          </p:nvPr>
        </p:nvSpPr>
        <p:spPr>
          <a:xfrm>
            <a:off x="1384385" y="2559715"/>
            <a:ext cx="6400800" cy="1752600"/>
          </a:xfrm>
        </p:spPr>
        <p:txBody>
          <a:bodyPr/>
          <a:lstStyle/>
          <a:p>
            <a:r>
              <a:rPr lang="en-US" dirty="0"/>
              <a:t>Key messages for policy-makers</a:t>
            </a:r>
          </a:p>
          <a:p>
            <a:r>
              <a:rPr lang="en-US" dirty="0"/>
              <a:t>Third </a:t>
            </a:r>
            <a:r>
              <a:rPr lang="en-US" dirty="0" smtClean="0"/>
              <a:t>Edition</a:t>
            </a:r>
          </a:p>
          <a:p>
            <a:r>
              <a:rPr lang="en-US" dirty="0" smtClean="0"/>
              <a:t>October 2011</a:t>
            </a:r>
            <a:endParaRPr lang="en-US" dirty="0"/>
          </a:p>
        </p:txBody>
      </p:sp>
      <p:pic>
        <p:nvPicPr>
          <p:cNvPr id="1027" name="Picture 3"/>
          <p:cNvPicPr>
            <a:picLocks noChangeAspect="1" noChangeArrowheads="1"/>
          </p:cNvPicPr>
          <p:nvPr/>
        </p:nvPicPr>
        <p:blipFill>
          <a:blip r:embed="rId3" cstate="print"/>
          <a:srcRect/>
          <a:stretch>
            <a:fillRect/>
          </a:stretch>
        </p:blipFill>
        <p:spPr bwMode="auto">
          <a:xfrm rot="481723">
            <a:off x="6451528" y="3633540"/>
            <a:ext cx="2029666" cy="2858974"/>
          </a:xfrm>
          <a:prstGeom prst="rect">
            <a:avLst/>
          </a:prstGeom>
          <a:noFill/>
          <a:ln w="9525">
            <a:solidFill>
              <a:schemeClr val="tx1"/>
            </a:solidFill>
            <a:miter lim="800000"/>
            <a:headEnd/>
            <a:tailEnd/>
          </a:ln>
          <a:effectLst>
            <a:outerShdw blurRad="50800" dist="38100" dir="18900000" algn="bl" rotWithShape="0">
              <a:prstClr val="black">
                <a:alpha val="40000"/>
              </a:prst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Sustainably managed forests are a renewable natural resource</a:t>
            </a:r>
            <a:endParaRPr lang="en-US" dirty="0"/>
          </a:p>
        </p:txBody>
      </p:sp>
      <p:sp>
        <p:nvSpPr>
          <p:cNvPr id="3" name="Content Placeholder 2"/>
          <p:cNvSpPr>
            <a:spLocks noGrp="1"/>
          </p:cNvSpPr>
          <p:nvPr>
            <p:ph idx="1"/>
          </p:nvPr>
        </p:nvSpPr>
        <p:spPr>
          <a:xfrm>
            <a:off x="457199" y="1547155"/>
            <a:ext cx="8300945" cy="5257800"/>
          </a:xfrm>
        </p:spPr>
        <p:txBody>
          <a:bodyPr>
            <a:normAutofit fontScale="92500"/>
          </a:bodyPr>
          <a:lstStyle/>
          <a:p>
            <a:r>
              <a:rPr lang="en-US" dirty="0" smtClean="0"/>
              <a:t>Sustainable forest management practices;</a:t>
            </a:r>
          </a:p>
          <a:p>
            <a:pPr lvl="1"/>
            <a:r>
              <a:rPr lang="en-US" dirty="0" smtClean="0"/>
              <a:t>Ensure continued carbon sequestration</a:t>
            </a:r>
          </a:p>
          <a:p>
            <a:pPr lvl="1"/>
            <a:r>
              <a:rPr lang="en-US" dirty="0" smtClean="0"/>
              <a:t>Provide fiber for products</a:t>
            </a:r>
          </a:p>
          <a:p>
            <a:pPr lvl="1"/>
            <a:r>
              <a:rPr lang="en-US" dirty="0" smtClean="0"/>
              <a:t>Protect ecological values in a balance way</a:t>
            </a:r>
          </a:p>
          <a:p>
            <a:pPr lvl="1"/>
            <a:r>
              <a:rPr lang="en-US" dirty="0" smtClean="0"/>
              <a:t>Maintain healthy, vigorous, growing forests</a:t>
            </a:r>
          </a:p>
          <a:p>
            <a:r>
              <a:rPr lang="en-US" dirty="0" smtClean="0"/>
              <a:t>A market for wood helps keep land in forest</a:t>
            </a:r>
          </a:p>
          <a:p>
            <a:r>
              <a:rPr lang="en-US" dirty="0" smtClean="0"/>
              <a:t>Sustainably managed forests can compliment and extend environmental and biodiversity values</a:t>
            </a:r>
          </a:p>
          <a:p>
            <a:r>
              <a:rPr lang="en-US" dirty="0" smtClean="0"/>
              <a:t>Sustainably managed forests sustain local communities</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srcRect/>
          <a:stretch>
            <a:fillRect/>
          </a:stretch>
        </p:blipFill>
        <p:spPr bwMode="auto">
          <a:xfrm>
            <a:off x="808310" y="356600"/>
            <a:ext cx="7468853" cy="6324600"/>
          </a:xfrm>
          <a:prstGeom prst="rect">
            <a:avLst/>
          </a:prstGeom>
          <a:noFill/>
          <a:ln w="9525">
            <a:noFill/>
            <a:miter lim="800000"/>
            <a:headEnd/>
            <a:tailEnd/>
          </a:ln>
        </p:spPr>
      </p:pic>
      <p:sp>
        <p:nvSpPr>
          <p:cNvPr id="2" name="Title 1"/>
          <p:cNvSpPr>
            <a:spLocks noGrp="1"/>
          </p:cNvSpPr>
          <p:nvPr>
            <p:ph type="title"/>
          </p:nvPr>
        </p:nvSpPr>
        <p:spPr>
          <a:xfrm>
            <a:off x="232235" y="274638"/>
            <a:ext cx="8686800" cy="1143000"/>
          </a:xfrm>
        </p:spPr>
        <p:txBody>
          <a:bodyPr>
            <a:noAutofit/>
          </a:bodyPr>
          <a:lstStyle/>
          <a:p>
            <a:r>
              <a:rPr lang="en-US" sz="3600" dirty="0" smtClean="0"/>
              <a:t>The forest biomass used by the forest sector affects only a small part of the carbon cycle</a:t>
            </a:r>
            <a:endParaRPr lang="en-US" sz="3600"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Sustainably managed forests provide wood fiber and carbon benefits</a:t>
            </a:r>
            <a:endParaRPr lang="en-US" dirty="0"/>
          </a:p>
        </p:txBody>
      </p:sp>
      <p:sp>
        <p:nvSpPr>
          <p:cNvPr id="3" name="Content Placeholder 2"/>
          <p:cNvSpPr>
            <a:spLocks noGrp="1"/>
          </p:cNvSpPr>
          <p:nvPr>
            <p:ph idx="1"/>
          </p:nvPr>
        </p:nvSpPr>
        <p:spPr>
          <a:xfrm>
            <a:off x="457200" y="1600201"/>
            <a:ext cx="8229600" cy="4939604"/>
          </a:xfrm>
        </p:spPr>
        <p:txBody>
          <a:bodyPr>
            <a:normAutofit fontScale="92500" lnSpcReduction="10000"/>
          </a:bodyPr>
          <a:lstStyle/>
          <a:p>
            <a:r>
              <a:rPr lang="en-US" dirty="0" smtClean="0"/>
              <a:t>Managed </a:t>
            </a:r>
            <a:r>
              <a:rPr lang="en-US" dirty="0"/>
              <a:t>forests </a:t>
            </a:r>
            <a:r>
              <a:rPr lang="en-US" dirty="0" smtClean="0"/>
              <a:t>represent an effective mitigation mechanism that </a:t>
            </a:r>
            <a:r>
              <a:rPr lang="en-US" dirty="0"/>
              <a:t>is already in </a:t>
            </a:r>
            <a:r>
              <a:rPr lang="en-US" dirty="0" smtClean="0"/>
              <a:t>place</a:t>
            </a:r>
          </a:p>
          <a:p>
            <a:r>
              <a:rPr lang="en-US" dirty="0" smtClean="0"/>
              <a:t>Forest preservation may allow forests to become susceptible to natural disturbances</a:t>
            </a:r>
          </a:p>
          <a:p>
            <a:r>
              <a:rPr lang="en-US" dirty="0" smtClean="0"/>
              <a:t>The Kyoto Protocol fails to credit the forest sector with its contributions to mitigation via producing products that;</a:t>
            </a:r>
          </a:p>
          <a:p>
            <a:pPr lvl="1"/>
            <a:r>
              <a:rPr lang="en-US" dirty="0" smtClean="0"/>
              <a:t>store carbon, reducing the amounts in the atmosphere</a:t>
            </a:r>
          </a:p>
          <a:p>
            <a:pPr lvl="1"/>
            <a:r>
              <a:rPr lang="en-US" dirty="0" smtClean="0"/>
              <a:t>can substitute for more GHG-intensive products in commerce</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The carbon benefits of forest management are often greater than forest preservation</a:t>
            </a:r>
            <a:endParaRPr lang="en-US" dirty="0"/>
          </a:p>
        </p:txBody>
      </p:sp>
      <p:sp>
        <p:nvSpPr>
          <p:cNvPr id="5" name="Content Placeholder 4"/>
          <p:cNvSpPr>
            <a:spLocks noGrp="1"/>
          </p:cNvSpPr>
          <p:nvPr>
            <p:ph idx="1"/>
          </p:nvPr>
        </p:nvSpPr>
        <p:spPr>
          <a:xfrm>
            <a:off x="226770" y="1623965"/>
            <a:ext cx="3922775" cy="5104180"/>
          </a:xfrm>
        </p:spPr>
        <p:txBody>
          <a:bodyPr>
            <a:normAutofit/>
          </a:bodyPr>
          <a:lstStyle/>
          <a:p>
            <a:r>
              <a:rPr lang="en-US" dirty="0" smtClean="0"/>
              <a:t>Managed forests </a:t>
            </a:r>
            <a:r>
              <a:rPr lang="en-US" dirty="0"/>
              <a:t>in the Pacific Northwest of the </a:t>
            </a:r>
            <a:r>
              <a:rPr lang="en-US" dirty="0" smtClean="0"/>
              <a:t>U.S. yield greater </a:t>
            </a:r>
            <a:r>
              <a:rPr lang="en-US" dirty="0"/>
              <a:t>carbon benefits </a:t>
            </a:r>
            <a:r>
              <a:rPr lang="en-US" dirty="0" smtClean="0"/>
              <a:t>when harvesting intervals </a:t>
            </a:r>
            <a:r>
              <a:rPr lang="en-US" dirty="0"/>
              <a:t>are reduced to increase the </a:t>
            </a:r>
            <a:r>
              <a:rPr lang="en-US" dirty="0" smtClean="0"/>
              <a:t>production of </a:t>
            </a:r>
            <a:r>
              <a:rPr lang="en-US" dirty="0"/>
              <a:t>building </a:t>
            </a:r>
            <a:r>
              <a:rPr lang="en-US" dirty="0" smtClean="0"/>
              <a:t>products</a:t>
            </a:r>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4072735" y="1662370"/>
            <a:ext cx="5031055" cy="5011247"/>
          </a:xfrm>
          <a:prstGeom prst="rect">
            <a:avLst/>
          </a:prstGeom>
          <a:noFill/>
          <a:ln w="9525">
            <a:noFill/>
            <a:miter lim="800000"/>
            <a:headEnd/>
            <a:tailEnd/>
          </a:ln>
        </p:spPr>
      </p:pic>
      <p:sp>
        <p:nvSpPr>
          <p:cNvPr id="6" name="Slide Number Placeholder 5"/>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725"/>
            <a:ext cx="8229600" cy="1143000"/>
          </a:xfrm>
        </p:spPr>
        <p:txBody>
          <a:bodyPr>
            <a:normAutofit fontScale="90000"/>
          </a:bodyPr>
          <a:lstStyle/>
          <a:p>
            <a:r>
              <a:rPr lang="en-US" dirty="0" smtClean="0"/>
              <a:t>Planting new forests can result in products with net negative emissions</a:t>
            </a:r>
            <a:endParaRPr lang="en-US" dirty="0"/>
          </a:p>
        </p:txBody>
      </p:sp>
      <p:sp>
        <p:nvSpPr>
          <p:cNvPr id="3" name="Content Placeholder 2"/>
          <p:cNvSpPr>
            <a:spLocks noGrp="1"/>
          </p:cNvSpPr>
          <p:nvPr>
            <p:ph idx="1"/>
          </p:nvPr>
        </p:nvSpPr>
        <p:spPr>
          <a:xfrm>
            <a:off x="385855" y="1600199"/>
            <a:ext cx="3193080" cy="5016415"/>
          </a:xfrm>
        </p:spPr>
        <p:txBody>
          <a:bodyPr>
            <a:normAutofit lnSpcReduction="10000"/>
          </a:bodyPr>
          <a:lstStyle/>
          <a:p>
            <a:r>
              <a:rPr lang="en-US" dirty="0" smtClean="0"/>
              <a:t>Plantations established  on </a:t>
            </a:r>
            <a:r>
              <a:rPr lang="en-US" dirty="0"/>
              <a:t>non-forested </a:t>
            </a:r>
            <a:r>
              <a:rPr lang="en-US" dirty="0" smtClean="0"/>
              <a:t>lands in Australia produce </a:t>
            </a:r>
            <a:r>
              <a:rPr lang="en-US" dirty="0"/>
              <a:t>wood for heating </a:t>
            </a:r>
            <a:r>
              <a:rPr lang="en-US" dirty="0" smtClean="0"/>
              <a:t>having net GHG emissions </a:t>
            </a:r>
            <a:r>
              <a:rPr lang="en-US" dirty="0"/>
              <a:t>that are less than </a:t>
            </a:r>
            <a:r>
              <a:rPr lang="en-US" dirty="0" smtClean="0"/>
              <a:t>zero.</a:t>
            </a:r>
            <a:endParaRPr lang="en-US" dirty="0"/>
          </a:p>
        </p:txBody>
      </p:sp>
      <p:pic>
        <p:nvPicPr>
          <p:cNvPr id="4098" name="Picture 2"/>
          <p:cNvPicPr>
            <a:picLocks noChangeAspect="1" noChangeArrowheads="1"/>
          </p:cNvPicPr>
          <p:nvPr/>
        </p:nvPicPr>
        <p:blipFill>
          <a:blip r:embed="rId3" cstate="print"/>
          <a:srcRect/>
          <a:stretch>
            <a:fillRect/>
          </a:stretch>
        </p:blipFill>
        <p:spPr bwMode="auto">
          <a:xfrm>
            <a:off x="3484235" y="1739180"/>
            <a:ext cx="5581150" cy="4493385"/>
          </a:xfrm>
          <a:prstGeom prst="rect">
            <a:avLst/>
          </a:prstGeom>
          <a:noFill/>
          <a:ln w="9525">
            <a:noFill/>
            <a:miter lim="800000"/>
            <a:headEnd/>
            <a:tailEnd/>
          </a:ln>
        </p:spPr>
      </p:pic>
      <p:sp>
        <p:nvSpPr>
          <p:cNvPr id="5" name="Slide Number Placeholder 4"/>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765"/>
            <a:ext cx="9144000" cy="1003682"/>
          </a:xfrm>
        </p:spPr>
        <p:txBody>
          <a:bodyPr>
            <a:normAutofit/>
          </a:bodyPr>
          <a:lstStyle/>
          <a:p>
            <a:r>
              <a:rPr lang="en-US" dirty="0" smtClean="0"/>
              <a:t>The industry is highly resource efficient</a:t>
            </a:r>
            <a:endParaRPr lang="en-US" dirty="0"/>
          </a:p>
        </p:txBody>
      </p:sp>
      <p:sp>
        <p:nvSpPr>
          <p:cNvPr id="3" name="Content Placeholder 2"/>
          <p:cNvSpPr>
            <a:spLocks noGrp="1"/>
          </p:cNvSpPr>
          <p:nvPr>
            <p:ph idx="1"/>
          </p:nvPr>
        </p:nvSpPr>
        <p:spPr>
          <a:xfrm>
            <a:off x="457200" y="1124700"/>
            <a:ext cx="8339350" cy="5733300"/>
          </a:xfrm>
        </p:spPr>
        <p:txBody>
          <a:bodyPr>
            <a:normAutofit fontScale="92500" lnSpcReduction="10000"/>
          </a:bodyPr>
          <a:lstStyle/>
          <a:p>
            <a:r>
              <a:rPr lang="en-US" dirty="0" smtClean="0"/>
              <a:t>The industry supports a highly efficient biomass collection and transport infrastructure</a:t>
            </a:r>
          </a:p>
          <a:p>
            <a:r>
              <a:rPr lang="en-US" dirty="0" smtClean="0"/>
              <a:t>Essentially all material removed from the forest is used for products or energy</a:t>
            </a:r>
          </a:p>
          <a:p>
            <a:r>
              <a:rPr lang="en-US" dirty="0" smtClean="0"/>
              <a:t>The </a:t>
            </a:r>
            <a:r>
              <a:rPr lang="en-US" dirty="0"/>
              <a:t>industry obtained 34% </a:t>
            </a:r>
            <a:r>
              <a:rPr lang="en-US" dirty="0" smtClean="0"/>
              <a:t>more product </a:t>
            </a:r>
            <a:r>
              <a:rPr lang="en-US" dirty="0"/>
              <a:t>from every cubic meter </a:t>
            </a:r>
            <a:r>
              <a:rPr lang="en-US" dirty="0" smtClean="0"/>
              <a:t>of harvested </a:t>
            </a:r>
            <a:r>
              <a:rPr lang="en-US" dirty="0"/>
              <a:t>wood </a:t>
            </a:r>
            <a:r>
              <a:rPr lang="en-US" dirty="0" smtClean="0"/>
              <a:t>in 2007 than </a:t>
            </a:r>
            <a:r>
              <a:rPr lang="en-US" dirty="0"/>
              <a:t>it did in </a:t>
            </a:r>
            <a:r>
              <a:rPr lang="en-US" dirty="0" smtClean="0"/>
              <a:t>1990. This was made possible by;</a:t>
            </a:r>
          </a:p>
          <a:p>
            <a:pPr lvl="1"/>
            <a:r>
              <a:rPr lang="en-US" dirty="0" smtClean="0"/>
              <a:t>increasing the recovery and use of recycled fiber</a:t>
            </a:r>
          </a:p>
          <a:p>
            <a:pPr lvl="1"/>
            <a:r>
              <a:rPr lang="en-US" dirty="0" smtClean="0"/>
              <a:t>new products making more efficient use of fiber</a:t>
            </a:r>
          </a:p>
          <a:p>
            <a:r>
              <a:rPr lang="en-US" dirty="0" smtClean="0"/>
              <a:t>The forest products industry is among the leaders in using highly efficient combined heat and power (CHP) systems </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2130"/>
            <a:ext cx="8229600" cy="1143000"/>
          </a:xfrm>
        </p:spPr>
        <p:txBody>
          <a:bodyPr>
            <a:normAutofit fontScale="90000"/>
          </a:bodyPr>
          <a:lstStyle/>
          <a:p>
            <a:r>
              <a:rPr lang="en-US" dirty="0" smtClean="0"/>
              <a:t>The recycling rates for paper are higher than for any other material</a:t>
            </a:r>
            <a:endParaRPr lang="en-US" dirty="0"/>
          </a:p>
        </p:txBody>
      </p:sp>
      <p:pic>
        <p:nvPicPr>
          <p:cNvPr id="5122" name="Picture 2"/>
          <p:cNvPicPr>
            <a:picLocks noChangeAspect="1" noChangeArrowheads="1"/>
          </p:cNvPicPr>
          <p:nvPr/>
        </p:nvPicPr>
        <p:blipFill>
          <a:blip r:embed="rId3" cstate="print"/>
          <a:srcRect/>
          <a:stretch>
            <a:fillRect/>
          </a:stretch>
        </p:blipFill>
        <p:spPr bwMode="auto">
          <a:xfrm>
            <a:off x="1307575" y="1515075"/>
            <a:ext cx="6779665" cy="4800735"/>
          </a:xfrm>
          <a:prstGeom prst="rect">
            <a:avLst/>
          </a:prstGeom>
          <a:noFill/>
          <a:ln w="9525">
            <a:noFill/>
            <a:miter lim="800000"/>
            <a:headEnd/>
            <a:tailEnd/>
          </a:ln>
        </p:spPr>
      </p:pic>
      <p:sp>
        <p:nvSpPr>
          <p:cNvPr id="5" name="TextBox 4"/>
          <p:cNvSpPr txBox="1"/>
          <p:nvPr/>
        </p:nvSpPr>
        <p:spPr>
          <a:xfrm>
            <a:off x="4533595" y="6309375"/>
            <a:ext cx="4610404" cy="523220"/>
          </a:xfrm>
          <a:prstGeom prst="rect">
            <a:avLst/>
          </a:prstGeom>
          <a:noFill/>
        </p:spPr>
        <p:txBody>
          <a:bodyPr wrap="square" rtlCol="0">
            <a:spAutoFit/>
          </a:bodyPr>
          <a:lstStyle/>
          <a:p>
            <a:pPr algn="r"/>
            <a:r>
              <a:rPr lang="en-US" sz="1400" baseline="30000" dirty="0" smtClean="0"/>
              <a:t>1</a:t>
            </a:r>
            <a:r>
              <a:rPr lang="en-US" sz="1400" dirty="0" smtClean="0"/>
              <a:t> Because data </a:t>
            </a:r>
            <a:r>
              <a:rPr lang="en-US" sz="1400" dirty="0"/>
              <a:t>sources and definitions </a:t>
            </a:r>
            <a:r>
              <a:rPr lang="en-US" sz="1400" dirty="0" smtClean="0"/>
              <a:t>vary, </a:t>
            </a:r>
            <a:r>
              <a:rPr lang="en-US" sz="1400" dirty="0"/>
              <a:t>comparisons between countries must be made with caution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Energy consumption in the forest-based industry</a:t>
            </a:r>
            <a:endParaRPr lang="en-US" dirty="0"/>
          </a:p>
        </p:txBody>
      </p:sp>
      <p:sp>
        <p:nvSpPr>
          <p:cNvPr id="3" name="Content Placeholder 2"/>
          <p:cNvSpPr>
            <a:spLocks noGrp="1"/>
          </p:cNvSpPr>
          <p:nvPr>
            <p:ph idx="1"/>
          </p:nvPr>
        </p:nvSpPr>
        <p:spPr>
          <a:xfrm>
            <a:off x="457200" y="1600200"/>
            <a:ext cx="8229600" cy="4901200"/>
          </a:xfrm>
        </p:spPr>
        <p:txBody>
          <a:bodyPr>
            <a:normAutofit lnSpcReduction="10000"/>
          </a:bodyPr>
          <a:lstStyle/>
          <a:p>
            <a:r>
              <a:rPr lang="en-US" dirty="0" smtClean="0"/>
              <a:t>The paper industry is energy intensive but;</a:t>
            </a:r>
          </a:p>
          <a:p>
            <a:pPr lvl="1"/>
            <a:r>
              <a:rPr lang="en-US" dirty="0" smtClean="0"/>
              <a:t>obtains much of its energy from sustainably produced biomass</a:t>
            </a:r>
          </a:p>
          <a:p>
            <a:pPr lvl="1"/>
            <a:r>
              <a:rPr lang="en-US" dirty="0" smtClean="0"/>
              <a:t>has dramatically improved its energy efficiency over time</a:t>
            </a:r>
          </a:p>
          <a:p>
            <a:r>
              <a:rPr lang="en-US" dirty="0" smtClean="0"/>
              <a:t>Wood products require less energy to produce than alternative products</a:t>
            </a:r>
          </a:p>
          <a:p>
            <a:r>
              <a:rPr lang="en-US" dirty="0" smtClean="0"/>
              <a:t>In total, the industry’s CO</a:t>
            </a:r>
            <a:r>
              <a:rPr lang="en-US" baseline="-25000" dirty="0" smtClean="0"/>
              <a:t>2</a:t>
            </a:r>
            <a:r>
              <a:rPr lang="en-US" dirty="0" smtClean="0"/>
              <a:t> emissions related to consumption of fossil fuels and electricity amount to 1.6% of global CO</a:t>
            </a:r>
            <a:r>
              <a:rPr lang="en-US" baseline="-25000" dirty="0" smtClean="0"/>
              <a:t>2</a:t>
            </a:r>
            <a:r>
              <a:rPr lang="en-US" dirty="0" smtClean="0"/>
              <a:t> emissions</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855" y="164575"/>
            <a:ext cx="8229600" cy="1766630"/>
          </a:xfrm>
        </p:spPr>
        <p:txBody>
          <a:bodyPr>
            <a:normAutofit/>
          </a:bodyPr>
          <a:lstStyle/>
          <a:p>
            <a:pPr>
              <a:lnSpc>
                <a:spcPts val="4000"/>
              </a:lnSpc>
            </a:pPr>
            <a:r>
              <a:rPr lang="en-US" dirty="0" smtClean="0"/>
              <a:t>The forest products industry is the leader in the use of biomass fuels to meet energy requirements</a:t>
            </a:r>
            <a:endParaRPr lang="en-US" dirty="0"/>
          </a:p>
        </p:txBody>
      </p:sp>
      <p:pic>
        <p:nvPicPr>
          <p:cNvPr id="6146" name="Picture 2"/>
          <p:cNvPicPr>
            <a:picLocks noChangeAspect="1" noChangeArrowheads="1"/>
          </p:cNvPicPr>
          <p:nvPr/>
        </p:nvPicPr>
        <p:blipFill>
          <a:blip r:embed="rId3" cstate="print"/>
          <a:srcRect/>
          <a:stretch>
            <a:fillRect/>
          </a:stretch>
        </p:blipFill>
        <p:spPr bwMode="auto">
          <a:xfrm>
            <a:off x="1845245" y="1892800"/>
            <a:ext cx="5527129" cy="4817075"/>
          </a:xfrm>
          <a:prstGeom prst="rect">
            <a:avLst/>
          </a:prstGeom>
          <a:noFill/>
          <a:ln w="9525">
            <a:noFill/>
            <a:miter lim="800000"/>
            <a:headEnd/>
            <a:tailEnd/>
          </a:ln>
        </p:spPr>
      </p:pic>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3227824" y="1739180"/>
            <a:ext cx="5875965" cy="4546309"/>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smtClean="0"/>
              <a:t>The industry has a record of reducing energy intensity</a:t>
            </a:r>
            <a:endParaRPr lang="en-US" dirty="0"/>
          </a:p>
        </p:txBody>
      </p:sp>
      <p:sp>
        <p:nvSpPr>
          <p:cNvPr id="5" name="Content Placeholder 4"/>
          <p:cNvSpPr>
            <a:spLocks noGrp="1"/>
          </p:cNvSpPr>
          <p:nvPr>
            <p:ph idx="1"/>
          </p:nvPr>
        </p:nvSpPr>
        <p:spPr>
          <a:xfrm>
            <a:off x="193830" y="1689820"/>
            <a:ext cx="3072400" cy="4965200"/>
          </a:xfrm>
        </p:spPr>
        <p:txBody>
          <a:bodyPr>
            <a:normAutofit fontScale="85000" lnSpcReduction="10000"/>
          </a:bodyPr>
          <a:lstStyle/>
          <a:p>
            <a:r>
              <a:rPr lang="en-US" dirty="0" smtClean="0"/>
              <a:t>Energy intensity has been reduced </a:t>
            </a:r>
            <a:r>
              <a:rPr lang="en-US" dirty="0"/>
              <a:t>by approximately 10 to 20 percent since </a:t>
            </a:r>
            <a:r>
              <a:rPr lang="en-US" dirty="0" smtClean="0"/>
              <a:t>1990.</a:t>
            </a:r>
          </a:p>
          <a:p>
            <a:r>
              <a:rPr lang="en-US" dirty="0" smtClean="0"/>
              <a:t>Recent </a:t>
            </a:r>
            <a:r>
              <a:rPr lang="en-US" dirty="0"/>
              <a:t>upturns </a:t>
            </a:r>
            <a:r>
              <a:rPr lang="en-US" dirty="0" smtClean="0"/>
              <a:t>are due </a:t>
            </a:r>
            <a:r>
              <a:rPr lang="en-US" dirty="0"/>
              <a:t>to lower operating rates, attributable to the global economic </a:t>
            </a:r>
            <a:r>
              <a:rPr lang="en-US" dirty="0" smtClean="0"/>
              <a:t>slowdown.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170"/>
            <a:ext cx="8229600" cy="811657"/>
          </a:xfrm>
        </p:spPr>
        <p:txBody>
          <a:bodyPr>
            <a:normAutofit fontScale="90000"/>
          </a:bodyPr>
          <a:lstStyle/>
          <a:p>
            <a:r>
              <a:rPr lang="en-US" dirty="0"/>
              <a:t>Executive summary for policy-makers</a:t>
            </a:r>
          </a:p>
        </p:txBody>
      </p:sp>
      <p:sp>
        <p:nvSpPr>
          <p:cNvPr id="3" name="Content Placeholder 2"/>
          <p:cNvSpPr>
            <a:spLocks noGrp="1"/>
          </p:cNvSpPr>
          <p:nvPr>
            <p:ph idx="1"/>
          </p:nvPr>
        </p:nvSpPr>
        <p:spPr>
          <a:xfrm>
            <a:off x="457200" y="1009485"/>
            <a:ext cx="8229600" cy="5810110"/>
          </a:xfrm>
        </p:spPr>
        <p:txBody>
          <a:bodyPr>
            <a:normAutofit fontScale="92500" lnSpcReduction="10000"/>
          </a:bodyPr>
          <a:lstStyle/>
          <a:p>
            <a:r>
              <a:rPr lang="en-US" dirty="0"/>
              <a:t>The Sustainable Forest Products Industry </a:t>
            </a:r>
            <a:r>
              <a:rPr lang="en-US" dirty="0" smtClean="0"/>
              <a:t>– Responsible </a:t>
            </a:r>
            <a:r>
              <a:rPr lang="en-US" dirty="0"/>
              <a:t>managers of </a:t>
            </a:r>
            <a:r>
              <a:rPr lang="en-US" dirty="0" smtClean="0"/>
              <a:t>carbon</a:t>
            </a:r>
          </a:p>
          <a:p>
            <a:pPr lvl="1"/>
            <a:r>
              <a:rPr lang="en-US" dirty="0" smtClean="0"/>
              <a:t>Product attributes include: renewable raw </a:t>
            </a:r>
            <a:r>
              <a:rPr lang="en-US" dirty="0"/>
              <a:t>materials, </a:t>
            </a:r>
            <a:r>
              <a:rPr lang="en-US" dirty="0" smtClean="0"/>
              <a:t>low </a:t>
            </a:r>
            <a:r>
              <a:rPr lang="en-US" dirty="0"/>
              <a:t>fossil energy </a:t>
            </a:r>
            <a:r>
              <a:rPr lang="en-US" dirty="0" smtClean="0"/>
              <a:t>inputs, highly recyclable, carbon storage</a:t>
            </a:r>
            <a:endParaRPr lang="en-US" dirty="0"/>
          </a:p>
          <a:p>
            <a:pPr lvl="1"/>
            <a:r>
              <a:rPr lang="en-US" dirty="0" smtClean="0"/>
              <a:t>Sustainable forest management provides the efficient </a:t>
            </a:r>
            <a:r>
              <a:rPr lang="en-US" dirty="0"/>
              <a:t>infrastructure </a:t>
            </a:r>
            <a:r>
              <a:rPr lang="en-US" dirty="0" smtClean="0"/>
              <a:t>needed to support healthy </a:t>
            </a:r>
            <a:r>
              <a:rPr lang="en-US" dirty="0"/>
              <a:t>growing </a:t>
            </a:r>
            <a:r>
              <a:rPr lang="en-US" dirty="0" smtClean="0"/>
              <a:t>forests </a:t>
            </a:r>
            <a:r>
              <a:rPr lang="en-US" dirty="0"/>
              <a:t>and </a:t>
            </a:r>
            <a:r>
              <a:rPr lang="en-US" dirty="0" smtClean="0"/>
              <a:t>valuable </a:t>
            </a:r>
            <a:r>
              <a:rPr lang="en-US" dirty="0"/>
              <a:t>ecosystem services.</a:t>
            </a:r>
          </a:p>
          <a:p>
            <a:pPr lvl="1"/>
            <a:r>
              <a:rPr lang="en-US" dirty="0" smtClean="0"/>
              <a:t>We </a:t>
            </a:r>
            <a:r>
              <a:rPr lang="en-US" dirty="0"/>
              <a:t>are energy intensive, but meet much of </a:t>
            </a:r>
            <a:r>
              <a:rPr lang="en-US" dirty="0" smtClean="0"/>
              <a:t>our energy </a:t>
            </a:r>
            <a:r>
              <a:rPr lang="en-US" dirty="0"/>
              <a:t>needs with </a:t>
            </a:r>
            <a:r>
              <a:rPr lang="en-US" dirty="0" smtClean="0"/>
              <a:t>sustainably produced biomass</a:t>
            </a:r>
            <a:endParaRPr lang="en-US" dirty="0"/>
          </a:p>
          <a:p>
            <a:pPr lvl="1"/>
            <a:r>
              <a:rPr lang="en-US" dirty="0" smtClean="0"/>
              <a:t>We </a:t>
            </a:r>
            <a:r>
              <a:rPr lang="en-US" dirty="0"/>
              <a:t>provide markets for wood, and thus </a:t>
            </a:r>
            <a:r>
              <a:rPr lang="en-US" dirty="0" smtClean="0"/>
              <a:t>encourage landowners </a:t>
            </a:r>
            <a:r>
              <a:rPr lang="en-US" dirty="0"/>
              <a:t>to retain or expand their forests.</a:t>
            </a:r>
          </a:p>
          <a:p>
            <a:pPr lvl="1"/>
            <a:r>
              <a:rPr lang="en-US" dirty="0" smtClean="0"/>
              <a:t>We </a:t>
            </a:r>
            <a:r>
              <a:rPr lang="en-US" dirty="0"/>
              <a:t>are </a:t>
            </a:r>
            <a:r>
              <a:rPr lang="en-US" dirty="0" smtClean="0"/>
              <a:t>working </a:t>
            </a:r>
            <a:r>
              <a:rPr lang="en-US" dirty="0"/>
              <a:t>with </a:t>
            </a:r>
            <a:r>
              <a:rPr lang="en-US" dirty="0" smtClean="0"/>
              <a:t>stakeholders </a:t>
            </a:r>
            <a:r>
              <a:rPr lang="en-US" dirty="0"/>
              <a:t>to maximize </a:t>
            </a:r>
            <a:r>
              <a:rPr lang="en-US" dirty="0" smtClean="0"/>
              <a:t>our contribution to </a:t>
            </a:r>
            <a:r>
              <a:rPr lang="en-US" dirty="0"/>
              <a:t>climate mitigation and adaptation.</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725"/>
            <a:ext cx="8229600" cy="1143000"/>
          </a:xfrm>
        </p:spPr>
        <p:txBody>
          <a:bodyPr/>
          <a:lstStyle/>
          <a:p>
            <a:r>
              <a:rPr lang="en-US" dirty="0" smtClean="0"/>
              <a:t>Our Carbon Opportunities - 1</a:t>
            </a:r>
            <a:endParaRPr lang="en-US" dirty="0"/>
          </a:p>
        </p:txBody>
      </p:sp>
      <p:sp>
        <p:nvSpPr>
          <p:cNvPr id="3" name="Content Placeholder 2"/>
          <p:cNvSpPr>
            <a:spLocks noGrp="1"/>
          </p:cNvSpPr>
          <p:nvPr>
            <p:ph idx="1"/>
          </p:nvPr>
        </p:nvSpPr>
        <p:spPr>
          <a:xfrm>
            <a:off x="457200" y="1201510"/>
            <a:ext cx="8300945" cy="5338295"/>
          </a:xfrm>
        </p:spPr>
        <p:txBody>
          <a:bodyPr>
            <a:noAutofit/>
          </a:bodyPr>
          <a:lstStyle/>
          <a:p>
            <a:pPr marL="514350" indent="-514350">
              <a:buFont typeface="+mj-lt"/>
              <a:buAutoNum type="arabicPeriod"/>
            </a:pPr>
            <a:r>
              <a:rPr lang="en-US" dirty="0" smtClean="0"/>
              <a:t>The use of highly efficient CHP systems could be increased from already high levels</a:t>
            </a:r>
          </a:p>
          <a:p>
            <a:pPr marL="514350" indent="-514350">
              <a:buFont typeface="+mj-lt"/>
              <a:buAutoNum type="arabicPeriod"/>
            </a:pPr>
            <a:r>
              <a:rPr lang="en-US" dirty="0" smtClean="0"/>
              <a:t>The recovery and use of recycled fiber can be increased from already high levels</a:t>
            </a:r>
          </a:p>
          <a:p>
            <a:pPr marL="514350" indent="-514350">
              <a:buFont typeface="+mj-lt"/>
              <a:buAutoNum type="arabicPeriod"/>
            </a:pPr>
            <a:r>
              <a:rPr lang="en-US" dirty="0" smtClean="0"/>
              <a:t>Producing more wood-based building materials can reduce societal GHG emissions by replacing more GHG intensive alternatives</a:t>
            </a:r>
          </a:p>
          <a:p>
            <a:pPr marL="514350" indent="-514350">
              <a:buFont typeface="+mj-lt"/>
              <a:buAutoNum type="arabicPeriod"/>
            </a:pPr>
            <a:r>
              <a:rPr lang="en-US" dirty="0" smtClean="0"/>
              <a:t>New forest-based products can be developed, expanding the mitigation opportunities for low carbon products</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0985"/>
            <a:ext cx="8229600" cy="5157225"/>
          </a:xfrm>
        </p:spPr>
        <p:txBody>
          <a:bodyPr>
            <a:noAutofit/>
          </a:bodyPr>
          <a:lstStyle/>
          <a:p>
            <a:pPr marL="514350" indent="-514350">
              <a:buFont typeface="+mj-lt"/>
              <a:buAutoNum type="arabicPeriod" startAt="5"/>
            </a:pPr>
            <a:r>
              <a:rPr lang="en-US" dirty="0" smtClean="0"/>
              <a:t>Breakthrough technologies may greatly reduce the energy needs and GHG emissions associated with manufacturing</a:t>
            </a:r>
          </a:p>
          <a:p>
            <a:pPr marL="514350" indent="-514350">
              <a:buFont typeface="+mj-lt"/>
              <a:buAutoNum type="arabicPeriod" startAt="5"/>
            </a:pPr>
            <a:r>
              <a:rPr lang="en-US" dirty="0" smtClean="0"/>
              <a:t>Supplies of forest biomass can be increased by investing in forest productivity improvements</a:t>
            </a:r>
          </a:p>
          <a:p>
            <a:pPr marL="514350" indent="-514350">
              <a:buFont typeface="+mj-lt"/>
              <a:buAutoNum type="arabicPeriod" startAt="5"/>
            </a:pPr>
            <a:r>
              <a:rPr lang="en-US" dirty="0" smtClean="0"/>
              <a:t>The industry can continue to work to expand the reach of sustainable forest management programs</a:t>
            </a:r>
          </a:p>
          <a:p>
            <a:pPr>
              <a:buNone/>
            </a:pPr>
            <a:endParaRPr lang="en-US" dirty="0"/>
          </a:p>
        </p:txBody>
      </p:sp>
      <p:sp>
        <p:nvSpPr>
          <p:cNvPr id="5" name="Title 1"/>
          <p:cNvSpPr>
            <a:spLocks noGrp="1"/>
          </p:cNvSpPr>
          <p:nvPr>
            <p:ph type="title"/>
          </p:nvPr>
        </p:nvSpPr>
        <p:spPr>
          <a:xfrm>
            <a:off x="457200" y="173725"/>
            <a:ext cx="8229600" cy="1143000"/>
          </a:xfrm>
        </p:spPr>
        <p:txBody>
          <a:bodyPr/>
          <a:lstStyle/>
          <a:p>
            <a:r>
              <a:rPr lang="en-US" dirty="0" smtClean="0"/>
              <a:t>Our Carbon Opportunities - 2</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260" y="1201510"/>
            <a:ext cx="8229600" cy="5437015"/>
          </a:xfrm>
        </p:spPr>
        <p:txBody>
          <a:bodyPr>
            <a:normAutofit fontScale="92500" lnSpcReduction="20000"/>
          </a:bodyPr>
          <a:lstStyle/>
          <a:p>
            <a:pPr marL="514350" indent="-514350">
              <a:buFont typeface="+mj-lt"/>
              <a:buAutoNum type="arabicPeriod" startAt="8"/>
            </a:pPr>
            <a:r>
              <a:rPr lang="en-US" dirty="0"/>
              <a:t>WBCSD supports the design </a:t>
            </a:r>
            <a:r>
              <a:rPr lang="en-US" dirty="0" smtClean="0"/>
              <a:t>and implementation </a:t>
            </a:r>
            <a:r>
              <a:rPr lang="en-US" dirty="0"/>
              <a:t>of REDD+ policies </a:t>
            </a:r>
            <a:r>
              <a:rPr lang="en-US" dirty="0" smtClean="0"/>
              <a:t>and funding mechanisms;</a:t>
            </a:r>
          </a:p>
          <a:p>
            <a:pPr lvl="1"/>
            <a:r>
              <a:rPr lang="en-US" dirty="0"/>
              <a:t>Designed to catalyze and </a:t>
            </a:r>
            <a:r>
              <a:rPr lang="en-US" dirty="0" smtClean="0"/>
              <a:t>support a </a:t>
            </a:r>
            <a:r>
              <a:rPr lang="en-US" dirty="0"/>
              <a:t>full range of forest </a:t>
            </a:r>
            <a:r>
              <a:rPr lang="en-US" dirty="0" smtClean="0"/>
              <a:t>management options</a:t>
            </a:r>
          </a:p>
          <a:p>
            <a:pPr lvl="1"/>
            <a:r>
              <a:rPr lang="en-US" dirty="0"/>
              <a:t>Flexible enough to </a:t>
            </a:r>
            <a:r>
              <a:rPr lang="en-US" dirty="0" smtClean="0"/>
              <a:t>address specific </a:t>
            </a:r>
            <a:r>
              <a:rPr lang="en-US" dirty="0"/>
              <a:t>and significant causes </a:t>
            </a:r>
            <a:r>
              <a:rPr lang="en-US" dirty="0" smtClean="0"/>
              <a:t>of deforestation </a:t>
            </a:r>
            <a:r>
              <a:rPr lang="en-US" dirty="0"/>
              <a:t>in individual </a:t>
            </a:r>
            <a:r>
              <a:rPr lang="en-US" dirty="0" smtClean="0"/>
              <a:t>countries</a:t>
            </a:r>
          </a:p>
          <a:p>
            <a:pPr lvl="1"/>
            <a:r>
              <a:rPr lang="en-US" dirty="0" smtClean="0"/>
              <a:t>Based on a phased approach leading to performance-based payments</a:t>
            </a:r>
          </a:p>
          <a:p>
            <a:pPr lvl="1"/>
            <a:r>
              <a:rPr lang="en-US" dirty="0" smtClean="0"/>
              <a:t>Including </a:t>
            </a:r>
            <a:r>
              <a:rPr lang="en-US" dirty="0"/>
              <a:t>social, environmental </a:t>
            </a:r>
            <a:r>
              <a:rPr lang="en-US" dirty="0" smtClean="0"/>
              <a:t>and financial safeguards</a:t>
            </a:r>
          </a:p>
          <a:p>
            <a:pPr lvl="1"/>
            <a:r>
              <a:rPr lang="en-US" dirty="0"/>
              <a:t>Implemented by the </a:t>
            </a:r>
            <a:r>
              <a:rPr lang="en-US" dirty="0" smtClean="0"/>
              <a:t>proactive involvement </a:t>
            </a:r>
            <a:r>
              <a:rPr lang="en-US" dirty="0"/>
              <a:t>of indigenous peoples</a:t>
            </a:r>
            <a:r>
              <a:rPr lang="en-US" dirty="0" smtClean="0"/>
              <a:t>, forest </a:t>
            </a:r>
            <a:r>
              <a:rPr lang="en-US" dirty="0"/>
              <a:t>communities and </a:t>
            </a:r>
            <a:r>
              <a:rPr lang="en-US" dirty="0" smtClean="0"/>
              <a:t>private sector stakeholders</a:t>
            </a:r>
          </a:p>
          <a:p>
            <a:pPr lvl="1"/>
            <a:r>
              <a:rPr lang="en-US" dirty="0"/>
              <a:t>Informed by the experiences </a:t>
            </a:r>
            <a:r>
              <a:rPr lang="en-US" dirty="0" smtClean="0"/>
              <a:t>from the </a:t>
            </a:r>
            <a:r>
              <a:rPr lang="en-US" dirty="0"/>
              <a:t>voluntary carbon markets</a:t>
            </a:r>
          </a:p>
        </p:txBody>
      </p:sp>
      <p:sp>
        <p:nvSpPr>
          <p:cNvPr id="5" name="Title 1"/>
          <p:cNvSpPr>
            <a:spLocks noGrp="1"/>
          </p:cNvSpPr>
          <p:nvPr>
            <p:ph type="title"/>
          </p:nvPr>
        </p:nvSpPr>
        <p:spPr>
          <a:xfrm>
            <a:off x="457200" y="173725"/>
            <a:ext cx="8229600" cy="1143000"/>
          </a:xfrm>
        </p:spPr>
        <p:txBody>
          <a:bodyPr/>
          <a:lstStyle/>
          <a:p>
            <a:r>
              <a:rPr lang="en-US" dirty="0" smtClean="0"/>
              <a:t>Our Carbon Opportunities - 3</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Enhanced forest productivity yields substantial benefits</a:t>
            </a:r>
            <a:endParaRPr lang="en-US" dirty="0"/>
          </a:p>
        </p:txBody>
      </p:sp>
      <p:pic>
        <p:nvPicPr>
          <p:cNvPr id="8194" name="Picture 2"/>
          <p:cNvPicPr>
            <a:picLocks noChangeAspect="1" noChangeArrowheads="1"/>
          </p:cNvPicPr>
          <p:nvPr/>
        </p:nvPicPr>
        <p:blipFill>
          <a:blip r:embed="rId3" cstate="print"/>
          <a:srcRect/>
          <a:stretch>
            <a:fillRect/>
          </a:stretch>
        </p:blipFill>
        <p:spPr bwMode="auto">
          <a:xfrm>
            <a:off x="270640" y="1931205"/>
            <a:ext cx="6735624" cy="3520895"/>
          </a:xfrm>
          <a:prstGeom prst="rect">
            <a:avLst/>
          </a:prstGeom>
          <a:noFill/>
          <a:ln w="9525">
            <a:noFill/>
            <a:miter lim="800000"/>
            <a:headEnd/>
            <a:tailEnd/>
          </a:ln>
        </p:spPr>
      </p:pic>
      <p:pic>
        <p:nvPicPr>
          <p:cNvPr id="8195" name="Picture 3"/>
          <p:cNvPicPr>
            <a:picLocks noChangeAspect="1" noChangeArrowheads="1"/>
          </p:cNvPicPr>
          <p:nvPr/>
        </p:nvPicPr>
        <p:blipFill>
          <a:blip r:embed="rId4" cstate="print"/>
          <a:srcRect/>
          <a:stretch>
            <a:fillRect/>
          </a:stretch>
        </p:blipFill>
        <p:spPr bwMode="auto">
          <a:xfrm>
            <a:off x="7177300" y="2353660"/>
            <a:ext cx="1619250" cy="2371725"/>
          </a:xfrm>
          <a:prstGeom prst="rect">
            <a:avLst/>
          </a:prstGeom>
          <a:noFill/>
          <a:ln w="9525">
            <a:noFill/>
            <a:miter lim="800000"/>
            <a:headEnd/>
            <a:tailEnd/>
          </a:ln>
        </p:spPr>
      </p:pic>
      <p:sp>
        <p:nvSpPr>
          <p:cNvPr id="6" name="TextBox 5"/>
          <p:cNvSpPr txBox="1"/>
          <p:nvPr/>
        </p:nvSpPr>
        <p:spPr>
          <a:xfrm>
            <a:off x="576075" y="5656490"/>
            <a:ext cx="7990045" cy="646331"/>
          </a:xfrm>
          <a:prstGeom prst="rect">
            <a:avLst/>
          </a:prstGeom>
          <a:noFill/>
        </p:spPr>
        <p:txBody>
          <a:bodyPr wrap="square" rtlCol="0">
            <a:spAutoFit/>
          </a:bodyPr>
          <a:lstStyle/>
          <a:p>
            <a:r>
              <a:rPr lang="en-US" dirty="0"/>
              <a:t>A variety of intensive </a:t>
            </a:r>
            <a:r>
              <a:rPr lang="en-US" dirty="0" smtClean="0"/>
              <a:t>management practices </a:t>
            </a:r>
            <a:r>
              <a:rPr lang="en-US" dirty="0"/>
              <a:t>have resulted in dramatic increases</a:t>
            </a:r>
          </a:p>
          <a:p>
            <a:r>
              <a:rPr lang="en-US" dirty="0"/>
              <a:t>in the productivity of pine plantations in </a:t>
            </a:r>
            <a:r>
              <a:rPr lang="en-US" dirty="0" smtClean="0"/>
              <a:t>the Southern </a:t>
            </a:r>
            <a:r>
              <a:rPr lang="en-US" dirty="0"/>
              <a:t>United States</a:t>
            </a:r>
          </a:p>
        </p:txBody>
      </p:sp>
      <p:sp>
        <p:nvSpPr>
          <p:cNvPr id="7" name="Slide Number Placeholder 6"/>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725"/>
            <a:ext cx="8229600" cy="1143000"/>
          </a:xfrm>
        </p:spPr>
        <p:txBody>
          <a:bodyPr>
            <a:normAutofit/>
          </a:bodyPr>
          <a:lstStyle/>
          <a:p>
            <a:pPr>
              <a:lnSpc>
                <a:spcPts val="4000"/>
              </a:lnSpc>
            </a:pPr>
            <a:r>
              <a:rPr lang="en-US" dirty="0" smtClean="0"/>
              <a:t>A commitment to continuous improvement: Energy and GHGs</a:t>
            </a:r>
            <a:endParaRPr lang="en-US" dirty="0"/>
          </a:p>
        </p:txBody>
      </p:sp>
      <p:sp>
        <p:nvSpPr>
          <p:cNvPr id="3" name="Content Placeholder 2"/>
          <p:cNvSpPr>
            <a:spLocks noGrp="1"/>
          </p:cNvSpPr>
          <p:nvPr>
            <p:ph idx="1"/>
          </p:nvPr>
        </p:nvSpPr>
        <p:spPr>
          <a:xfrm>
            <a:off x="501070" y="1355130"/>
            <a:ext cx="8229600" cy="5338295"/>
          </a:xfrm>
        </p:spPr>
        <p:txBody>
          <a:bodyPr>
            <a:normAutofit fontScale="77500" lnSpcReduction="20000"/>
          </a:bodyPr>
          <a:lstStyle/>
          <a:p>
            <a:r>
              <a:rPr lang="en-US" dirty="0"/>
              <a:t>In 2003, the European </a:t>
            </a:r>
            <a:r>
              <a:rPr lang="en-US" dirty="0" smtClean="0"/>
              <a:t>pulp and </a:t>
            </a:r>
            <a:r>
              <a:rPr lang="en-US" dirty="0"/>
              <a:t>paper industry set a goal </a:t>
            </a:r>
            <a:r>
              <a:rPr lang="en-US" dirty="0" smtClean="0"/>
              <a:t>of increasing </a:t>
            </a:r>
            <a:r>
              <a:rPr lang="en-US" dirty="0"/>
              <a:t>biomass use to 56</a:t>
            </a:r>
            <a:r>
              <a:rPr lang="en-US" dirty="0" smtClean="0"/>
              <a:t>% of </a:t>
            </a:r>
            <a:r>
              <a:rPr lang="en-US" dirty="0"/>
              <a:t>total onsite primary </a:t>
            </a:r>
            <a:r>
              <a:rPr lang="en-US" dirty="0" smtClean="0"/>
              <a:t>energy consumption </a:t>
            </a:r>
            <a:r>
              <a:rPr lang="en-US" dirty="0"/>
              <a:t>by 2010. The </a:t>
            </a:r>
            <a:r>
              <a:rPr lang="en-US" dirty="0" smtClean="0"/>
              <a:t>most recent </a:t>
            </a:r>
            <a:r>
              <a:rPr lang="en-US" dirty="0"/>
              <a:t>data indicate that the </a:t>
            </a:r>
            <a:r>
              <a:rPr lang="en-US" dirty="0" smtClean="0"/>
              <a:t>industry is </a:t>
            </a:r>
            <a:r>
              <a:rPr lang="en-US" dirty="0"/>
              <a:t>on track to meet this </a:t>
            </a:r>
            <a:r>
              <a:rPr lang="en-US" dirty="0" smtClean="0"/>
              <a:t>goal.</a:t>
            </a:r>
          </a:p>
          <a:p>
            <a:r>
              <a:rPr lang="en-US" dirty="0"/>
              <a:t>I</a:t>
            </a:r>
            <a:r>
              <a:rPr lang="en-US" dirty="0" smtClean="0"/>
              <a:t>n </a:t>
            </a:r>
            <a:r>
              <a:rPr lang="en-US" dirty="0"/>
              <a:t>2011, AF&amp;PA expanded </a:t>
            </a:r>
            <a:r>
              <a:rPr lang="en-US" dirty="0" smtClean="0"/>
              <a:t>an earlier </a:t>
            </a:r>
            <a:r>
              <a:rPr lang="en-US" dirty="0"/>
              <a:t>greenhouse gas </a:t>
            </a:r>
            <a:r>
              <a:rPr lang="en-US" dirty="0" smtClean="0"/>
              <a:t>reduction goal</a:t>
            </a:r>
            <a:r>
              <a:rPr lang="en-US" dirty="0"/>
              <a:t>, committing to </a:t>
            </a:r>
            <a:r>
              <a:rPr lang="en-US" dirty="0" smtClean="0"/>
              <a:t>reducing greenhouse </a:t>
            </a:r>
            <a:r>
              <a:rPr lang="en-US" dirty="0"/>
              <a:t>gas intensity by 15</a:t>
            </a:r>
            <a:r>
              <a:rPr lang="en-US" dirty="0" smtClean="0"/>
              <a:t>% by </a:t>
            </a:r>
            <a:r>
              <a:rPr lang="en-US" dirty="0"/>
              <a:t>2020 compared to 2005 levels</a:t>
            </a:r>
            <a:r>
              <a:rPr lang="en-US" dirty="0" smtClean="0"/>
              <a:t>. In </a:t>
            </a:r>
            <a:r>
              <a:rPr lang="en-US" dirty="0"/>
              <a:t>addition, AF&amp;PA committed </a:t>
            </a:r>
            <a:r>
              <a:rPr lang="en-US" dirty="0" smtClean="0"/>
              <a:t>to reducing </a:t>
            </a:r>
            <a:r>
              <a:rPr lang="en-US" dirty="0"/>
              <a:t>purchased energy </a:t>
            </a:r>
            <a:r>
              <a:rPr lang="en-US" dirty="0" smtClean="0"/>
              <a:t>intensity by </a:t>
            </a:r>
            <a:r>
              <a:rPr lang="en-US" dirty="0"/>
              <a:t>10% over the same </a:t>
            </a:r>
            <a:r>
              <a:rPr lang="en-US" dirty="0" smtClean="0"/>
              <a:t>period.</a:t>
            </a:r>
            <a:endParaRPr lang="en-US" dirty="0"/>
          </a:p>
          <a:p>
            <a:r>
              <a:rPr lang="en-US" dirty="0" smtClean="0"/>
              <a:t>Canada’s </a:t>
            </a:r>
            <a:r>
              <a:rPr lang="en-US" dirty="0"/>
              <a:t>pulp and paper sector </a:t>
            </a:r>
            <a:r>
              <a:rPr lang="en-US" dirty="0" smtClean="0"/>
              <a:t>cut greenhouse </a:t>
            </a:r>
            <a:r>
              <a:rPr lang="en-US" dirty="0"/>
              <a:t>gas emissions by 57</a:t>
            </a:r>
            <a:r>
              <a:rPr lang="en-US" dirty="0" smtClean="0"/>
              <a:t>% during </a:t>
            </a:r>
            <a:r>
              <a:rPr lang="en-US" dirty="0"/>
              <a:t>the 1990-2009 period, </a:t>
            </a:r>
            <a:r>
              <a:rPr lang="en-US" dirty="0" smtClean="0"/>
              <a:t>while reducing </a:t>
            </a:r>
            <a:r>
              <a:rPr lang="en-US" dirty="0"/>
              <a:t>emissions intensity by 60</a:t>
            </a:r>
            <a:r>
              <a:rPr lang="en-US" dirty="0" smtClean="0"/>
              <a:t>%.</a:t>
            </a:r>
            <a:endParaRPr lang="en-US" dirty="0"/>
          </a:p>
          <a:p>
            <a:r>
              <a:rPr lang="en-US" dirty="0" smtClean="0"/>
              <a:t>In </a:t>
            </a:r>
            <a:r>
              <a:rPr lang="en-US" dirty="0"/>
              <a:t>2008, the Japan </a:t>
            </a:r>
            <a:r>
              <a:rPr lang="en-US" dirty="0" smtClean="0"/>
              <a:t>Paper Association </a:t>
            </a:r>
            <a:r>
              <a:rPr lang="en-US" dirty="0"/>
              <a:t>committed to </a:t>
            </a:r>
            <a:r>
              <a:rPr lang="en-US" dirty="0" smtClean="0"/>
              <a:t>reducing the </a:t>
            </a:r>
            <a:r>
              <a:rPr lang="en-US" dirty="0"/>
              <a:t>five-year average fossil </a:t>
            </a:r>
            <a:r>
              <a:rPr lang="en-US" dirty="0" smtClean="0"/>
              <a:t>energy consumption </a:t>
            </a:r>
            <a:r>
              <a:rPr lang="en-US" dirty="0"/>
              <a:t>per ton by 20% </a:t>
            </a:r>
            <a:r>
              <a:rPr lang="en-US" dirty="0" smtClean="0"/>
              <a:t>and related </a:t>
            </a:r>
            <a:r>
              <a:rPr lang="en-US" dirty="0"/>
              <a:t>CO2 emissions by 16% </a:t>
            </a:r>
            <a:r>
              <a:rPr lang="en-US" dirty="0" smtClean="0"/>
              <a:t>from 1990 </a:t>
            </a:r>
            <a:r>
              <a:rPr lang="en-US" dirty="0"/>
              <a:t>levels by 2012.</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725"/>
            <a:ext cx="8229600" cy="1143000"/>
          </a:xfrm>
        </p:spPr>
        <p:txBody>
          <a:bodyPr>
            <a:normAutofit/>
          </a:bodyPr>
          <a:lstStyle/>
          <a:p>
            <a:pPr>
              <a:lnSpc>
                <a:spcPts val="4000"/>
              </a:lnSpc>
            </a:pPr>
            <a:r>
              <a:rPr lang="en-US" dirty="0" smtClean="0"/>
              <a:t>A commitment to continuous improvement: Recycling</a:t>
            </a:r>
            <a:endParaRPr lang="en-US" dirty="0"/>
          </a:p>
        </p:txBody>
      </p:sp>
      <p:sp>
        <p:nvSpPr>
          <p:cNvPr id="3" name="Content Placeholder 2"/>
          <p:cNvSpPr>
            <a:spLocks noGrp="1"/>
          </p:cNvSpPr>
          <p:nvPr>
            <p:ph idx="1"/>
          </p:nvPr>
        </p:nvSpPr>
        <p:spPr>
          <a:xfrm>
            <a:off x="501070" y="1470345"/>
            <a:ext cx="8229600" cy="4954245"/>
          </a:xfrm>
        </p:spPr>
        <p:txBody>
          <a:bodyPr>
            <a:normAutofit fontScale="85000" lnSpcReduction="10000"/>
          </a:bodyPr>
          <a:lstStyle/>
          <a:p>
            <a:r>
              <a:rPr lang="en-US" dirty="0"/>
              <a:t>The Japan Paper Association </a:t>
            </a:r>
            <a:r>
              <a:rPr lang="en-US" dirty="0" smtClean="0"/>
              <a:t>has committed </a:t>
            </a:r>
            <a:r>
              <a:rPr lang="en-US" dirty="0"/>
              <a:t>to achieve a </a:t>
            </a:r>
            <a:r>
              <a:rPr lang="en-US" dirty="0" smtClean="0"/>
              <a:t>recovered fiber </a:t>
            </a:r>
            <a:r>
              <a:rPr lang="en-US" dirty="0"/>
              <a:t>utilization rate of 64% by </a:t>
            </a:r>
            <a:r>
              <a:rPr lang="en-US" dirty="0" smtClean="0"/>
              <a:t>2015.</a:t>
            </a:r>
            <a:endParaRPr lang="en-US" dirty="0"/>
          </a:p>
          <a:p>
            <a:r>
              <a:rPr lang="en-US" dirty="0"/>
              <a:t>In March 2011, AF&amp;PA announced </a:t>
            </a:r>
            <a:r>
              <a:rPr lang="en-US" dirty="0" smtClean="0"/>
              <a:t>a goal </a:t>
            </a:r>
            <a:r>
              <a:rPr lang="en-US" dirty="0"/>
              <a:t>to increase the paper </a:t>
            </a:r>
            <a:r>
              <a:rPr lang="en-US" dirty="0" smtClean="0"/>
              <a:t>recovery rate </a:t>
            </a:r>
            <a:r>
              <a:rPr lang="en-US" dirty="0"/>
              <a:t>to exceed 70</a:t>
            </a:r>
            <a:r>
              <a:rPr lang="en-US" dirty="0" smtClean="0"/>
              <a:t>% by 2020.</a:t>
            </a:r>
            <a:endParaRPr lang="en-US" dirty="0"/>
          </a:p>
          <a:p>
            <a:r>
              <a:rPr lang="en-US" dirty="0" smtClean="0"/>
              <a:t>The </a:t>
            </a:r>
            <a:r>
              <a:rPr lang="en-US" dirty="0"/>
              <a:t>2010 European paper </a:t>
            </a:r>
            <a:r>
              <a:rPr lang="en-US" dirty="0" smtClean="0"/>
              <a:t>recycling rate </a:t>
            </a:r>
            <a:r>
              <a:rPr lang="en-US" dirty="0"/>
              <a:t>of 68.9% was higher than </a:t>
            </a:r>
            <a:r>
              <a:rPr lang="en-US" dirty="0" smtClean="0"/>
              <a:t>the 66</a:t>
            </a:r>
            <a:r>
              <a:rPr lang="en-US" dirty="0"/>
              <a:t>% target set by the </a:t>
            </a:r>
            <a:r>
              <a:rPr lang="en-US" dirty="0" smtClean="0"/>
              <a:t>European paper </a:t>
            </a:r>
            <a:r>
              <a:rPr lang="en-US" dirty="0"/>
              <a:t>industry for 2006-2010. </a:t>
            </a:r>
            <a:r>
              <a:rPr lang="en-US" dirty="0" smtClean="0"/>
              <a:t>The European </a:t>
            </a:r>
            <a:r>
              <a:rPr lang="en-US" dirty="0"/>
              <a:t>Recovered Paper </a:t>
            </a:r>
            <a:r>
              <a:rPr lang="en-US" dirty="0" smtClean="0"/>
              <a:t>Council is </a:t>
            </a:r>
            <a:r>
              <a:rPr lang="en-US" dirty="0"/>
              <a:t>preparing a new, </a:t>
            </a:r>
            <a:r>
              <a:rPr lang="en-US" dirty="0" smtClean="0"/>
              <a:t>ambitious commitment </a:t>
            </a:r>
            <a:r>
              <a:rPr lang="en-US" dirty="0"/>
              <a:t>for 2011-2015, </a:t>
            </a:r>
            <a:r>
              <a:rPr lang="en-US" dirty="0" smtClean="0"/>
              <a:t>to further </a:t>
            </a:r>
            <a:r>
              <a:rPr lang="en-US" dirty="0"/>
              <a:t>increase paper </a:t>
            </a:r>
            <a:r>
              <a:rPr lang="en-US" dirty="0" smtClean="0"/>
              <a:t>recycling. </a:t>
            </a:r>
            <a:endParaRPr lang="en-US" dirty="0"/>
          </a:p>
          <a:p>
            <a:r>
              <a:rPr lang="en-US" dirty="0" smtClean="0"/>
              <a:t>In </a:t>
            </a:r>
            <a:r>
              <a:rPr lang="en-US" dirty="0"/>
              <a:t>2003, the Forest </a:t>
            </a:r>
            <a:r>
              <a:rPr lang="en-US" dirty="0" smtClean="0"/>
              <a:t>Products Association </a:t>
            </a:r>
            <a:r>
              <a:rPr lang="en-US" dirty="0"/>
              <a:t>of Canada </a:t>
            </a:r>
            <a:r>
              <a:rPr lang="en-US" dirty="0" smtClean="0"/>
              <a:t>established a goal of a 25% increase </a:t>
            </a:r>
            <a:r>
              <a:rPr lang="en-US" dirty="0"/>
              <a:t>in recovery rates by 2012</a:t>
            </a:r>
            <a:r>
              <a:rPr lang="en-US" dirty="0" smtClean="0"/>
              <a:t>. That </a:t>
            </a:r>
            <a:r>
              <a:rPr lang="en-US" dirty="0"/>
              <a:t>would </a:t>
            </a:r>
            <a:r>
              <a:rPr lang="en-US" dirty="0" smtClean="0"/>
              <a:t>increase </a:t>
            </a:r>
            <a:r>
              <a:rPr lang="en-US" dirty="0"/>
              <a:t>the </a:t>
            </a:r>
            <a:r>
              <a:rPr lang="en-US" dirty="0" smtClean="0"/>
              <a:t>recovery rate </a:t>
            </a:r>
            <a:r>
              <a:rPr lang="en-US" dirty="0"/>
              <a:t>to 55%.</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Carbon Challenges - 1</a:t>
            </a:r>
            <a:endParaRPr lang="en-US" dirty="0"/>
          </a:p>
        </p:txBody>
      </p:sp>
      <p:sp>
        <p:nvSpPr>
          <p:cNvPr id="3" name="Content Placeholder 2"/>
          <p:cNvSpPr>
            <a:spLocks noGrp="1"/>
          </p:cNvSpPr>
          <p:nvPr>
            <p:ph idx="1"/>
          </p:nvPr>
        </p:nvSpPr>
        <p:spPr>
          <a:xfrm>
            <a:off x="457200" y="1623965"/>
            <a:ext cx="8229600" cy="3763690"/>
          </a:xfrm>
        </p:spPr>
        <p:txBody>
          <a:bodyPr>
            <a:normAutofit/>
          </a:bodyPr>
          <a:lstStyle/>
          <a:p>
            <a:pPr marL="514350" indent="-514350">
              <a:buFont typeface="+mj-lt"/>
              <a:buAutoNum type="arabicPeriod"/>
            </a:pPr>
            <a:r>
              <a:rPr lang="en-US" dirty="0" smtClean="0"/>
              <a:t>Policies that encourage accumulation of carbon in the forest via reduced harvesting…</a:t>
            </a:r>
          </a:p>
          <a:p>
            <a:pPr marL="914400" lvl="1" indent="-514350"/>
            <a:r>
              <a:rPr lang="en-US" dirty="0" smtClean="0"/>
              <a:t>will increase the industry’s costs for wood</a:t>
            </a:r>
          </a:p>
          <a:p>
            <a:pPr marL="914400" lvl="1" indent="-514350"/>
            <a:r>
              <a:rPr lang="en-US" dirty="0" smtClean="0"/>
              <a:t>will increase the market share of alternative products having higher GHG intensity</a:t>
            </a:r>
          </a:p>
          <a:p>
            <a:pPr marL="914400" lvl="1" indent="-514350"/>
            <a:r>
              <a:rPr lang="en-US" dirty="0" smtClean="0"/>
              <a:t>may increase the risk of natural disturbances</a:t>
            </a:r>
          </a:p>
          <a:p>
            <a:pPr marL="914400" lvl="1" indent="-514350">
              <a:buFont typeface="+mj-lt"/>
              <a:buAutoNum type="arabicPeriod"/>
            </a:pP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Carbon Challenges - 2</a:t>
            </a:r>
            <a:endParaRPr lang="en-US" dirty="0"/>
          </a:p>
        </p:txBody>
      </p:sp>
      <p:sp>
        <p:nvSpPr>
          <p:cNvPr id="3" name="Content Placeholder 2"/>
          <p:cNvSpPr>
            <a:spLocks noGrp="1"/>
          </p:cNvSpPr>
          <p:nvPr>
            <p:ph idx="1"/>
          </p:nvPr>
        </p:nvSpPr>
        <p:spPr>
          <a:xfrm>
            <a:off x="457200" y="1431940"/>
            <a:ext cx="8229600" cy="4915840"/>
          </a:xfrm>
        </p:spPr>
        <p:txBody>
          <a:bodyPr>
            <a:normAutofit/>
          </a:bodyPr>
          <a:lstStyle/>
          <a:p>
            <a:pPr marL="514350" indent="-514350">
              <a:buFont typeface="+mj-lt"/>
              <a:buAutoNum type="arabicPeriod" startAt="2"/>
            </a:pPr>
            <a:r>
              <a:rPr lang="en-US" dirty="0" smtClean="0"/>
              <a:t>Biomass energy policies that fail to address biomass supplies…</a:t>
            </a:r>
          </a:p>
          <a:p>
            <a:pPr marL="914400" lvl="1" indent="-514350"/>
            <a:r>
              <a:rPr lang="en-US" dirty="0" smtClean="0"/>
              <a:t>will increase industry’s costs for wood</a:t>
            </a:r>
          </a:p>
          <a:p>
            <a:pPr marL="914400" lvl="1" indent="-514350"/>
            <a:r>
              <a:rPr lang="en-US" dirty="0" smtClean="0"/>
              <a:t>will increase the market share of alternative products having higher GHG intensity</a:t>
            </a:r>
          </a:p>
          <a:p>
            <a:pPr marL="914400" lvl="1" indent="-514350"/>
            <a:r>
              <a:rPr lang="en-US" dirty="0" smtClean="0"/>
              <a:t>will threaten the viability of the forest products industry, which provides more economic and social benefits than operations that merely burn fiber for energy</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Carbon Challenges - 3</a:t>
            </a:r>
            <a:endParaRPr lang="en-US" dirty="0"/>
          </a:p>
        </p:txBody>
      </p:sp>
      <p:sp>
        <p:nvSpPr>
          <p:cNvPr id="3" name="Content Placeholder 2"/>
          <p:cNvSpPr>
            <a:spLocks noGrp="1"/>
          </p:cNvSpPr>
          <p:nvPr>
            <p:ph idx="1"/>
          </p:nvPr>
        </p:nvSpPr>
        <p:spPr>
          <a:xfrm>
            <a:off x="457200" y="1355130"/>
            <a:ext cx="8229600" cy="5426061"/>
          </a:xfrm>
        </p:spPr>
        <p:txBody>
          <a:bodyPr>
            <a:normAutofit/>
          </a:bodyPr>
          <a:lstStyle/>
          <a:p>
            <a:pPr marL="514350" indent="-514350">
              <a:buFont typeface="+mj-lt"/>
              <a:buAutoNum type="arabicPeriod" startAt="3"/>
            </a:pPr>
            <a:r>
              <a:rPr lang="en-US" dirty="0" smtClean="0"/>
              <a:t>Forestry is challenged with very long investment horizons and uncertain returns</a:t>
            </a:r>
          </a:p>
          <a:p>
            <a:pPr marL="914400" lvl="1" indent="-514350"/>
            <a:r>
              <a:rPr lang="en-US" dirty="0" smtClean="0"/>
              <a:t>To keep land in forest, it is critical to understand the factors influencing land use decisions and land values</a:t>
            </a:r>
          </a:p>
          <a:p>
            <a:pPr marL="514350" indent="-514350">
              <a:buFont typeface="+mj-lt"/>
              <a:buAutoNum type="arabicPeriod" startAt="4"/>
            </a:pPr>
            <a:r>
              <a:rPr lang="en-US" dirty="0" smtClean="0"/>
              <a:t>Forest products manufacturing is very capital intensive and equipment is long-lived</a:t>
            </a:r>
          </a:p>
          <a:p>
            <a:pPr marL="914400" lvl="1" indent="-514350"/>
            <a:r>
              <a:rPr lang="en-US" dirty="0" smtClean="0"/>
              <a:t>Major equipment is expected to last 25+ years</a:t>
            </a:r>
          </a:p>
          <a:p>
            <a:pPr marL="514350" indent="-514350">
              <a:buFont typeface="+mj-lt"/>
              <a:buAutoNum type="arabicPeriod" startAt="5"/>
            </a:pPr>
            <a:r>
              <a:rPr lang="en-US" dirty="0" smtClean="0"/>
              <a:t>The industry is global and highly competitive</a:t>
            </a:r>
          </a:p>
          <a:p>
            <a:pPr marL="914400" lvl="1" indent="-514350"/>
            <a:r>
              <a:rPr lang="en-US" dirty="0" smtClean="0"/>
              <a:t>A level international playing field is critical</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41352"/>
          </a:xfrm>
        </p:spPr>
        <p:txBody>
          <a:bodyPr>
            <a:normAutofit fontScale="90000"/>
          </a:bodyPr>
          <a:lstStyle/>
          <a:p>
            <a:pPr>
              <a:lnSpc>
                <a:spcPts val="4000"/>
              </a:lnSpc>
            </a:pPr>
            <a:r>
              <a:rPr lang="en-US" dirty="0" smtClean="0"/>
              <a:t>Cross-sector </a:t>
            </a:r>
            <a:r>
              <a:rPr lang="en-US" dirty="0"/>
              <a:t>elements </a:t>
            </a:r>
            <a:r>
              <a:rPr lang="en-US" dirty="0" smtClean="0"/>
              <a:t>necessary</a:t>
            </a:r>
            <a:r>
              <a:rPr lang="en-US" dirty="0"/>
              <a:t/>
            </a:r>
            <a:br>
              <a:rPr lang="en-US" dirty="0"/>
            </a:br>
            <a:r>
              <a:rPr lang="en-US" dirty="0"/>
              <a:t>to enhance investments and sales</a:t>
            </a:r>
            <a:br>
              <a:rPr lang="en-US" dirty="0"/>
            </a:br>
            <a:r>
              <a:rPr lang="en-US" dirty="0"/>
              <a:t>of low-carbon technologies</a:t>
            </a:r>
          </a:p>
        </p:txBody>
      </p:sp>
      <p:sp>
        <p:nvSpPr>
          <p:cNvPr id="3" name="Content Placeholder 2"/>
          <p:cNvSpPr>
            <a:spLocks noGrp="1"/>
          </p:cNvSpPr>
          <p:nvPr>
            <p:ph idx="1"/>
          </p:nvPr>
        </p:nvSpPr>
        <p:spPr>
          <a:xfrm>
            <a:off x="457200" y="1975437"/>
            <a:ext cx="8229600" cy="4525963"/>
          </a:xfrm>
        </p:spPr>
        <p:txBody>
          <a:bodyPr>
            <a:normAutofit fontScale="85000" lnSpcReduction="20000"/>
          </a:bodyPr>
          <a:lstStyle/>
          <a:p>
            <a:pPr marL="514350" indent="-514350">
              <a:buFont typeface="+mj-lt"/>
              <a:buAutoNum type="arabicPeriod"/>
            </a:pPr>
            <a:r>
              <a:rPr lang="en-US" dirty="0" smtClean="0"/>
              <a:t>Strong signals from government toward low carbon growth</a:t>
            </a:r>
          </a:p>
          <a:p>
            <a:pPr marL="514350" indent="-514350">
              <a:buFont typeface="+mj-lt"/>
              <a:buAutoNum type="arabicPeriod"/>
            </a:pPr>
            <a:r>
              <a:rPr lang="en-US" dirty="0" smtClean="0"/>
              <a:t>Adequate institutional frameworks providing stable policies and investment climate</a:t>
            </a:r>
          </a:p>
          <a:p>
            <a:pPr marL="514350" indent="-514350">
              <a:buFont typeface="+mj-lt"/>
              <a:buAutoNum type="arabicPeriod"/>
            </a:pPr>
            <a:r>
              <a:rPr lang="en-US" dirty="0" smtClean="0"/>
              <a:t>Appropriate absorptive capacity in institutions, business and society</a:t>
            </a:r>
          </a:p>
          <a:p>
            <a:pPr marL="514350" indent="-514350">
              <a:buFont typeface="+mj-lt"/>
              <a:buAutoNum type="arabicPeriod"/>
            </a:pPr>
            <a:r>
              <a:rPr lang="en-US" dirty="0" smtClean="0"/>
              <a:t>Economic and financial incentives to bridge the gap to commercial viability</a:t>
            </a:r>
          </a:p>
          <a:p>
            <a:pPr marL="514350" indent="-514350">
              <a:buFont typeface="+mj-lt"/>
              <a:buAutoNum type="arabicPeriod"/>
            </a:pPr>
            <a:r>
              <a:rPr lang="en-US" dirty="0" smtClean="0"/>
              <a:t>Energy efficiency drivers, removing barriers to improved performance</a:t>
            </a:r>
          </a:p>
          <a:p>
            <a:pPr marL="514350" indent="-514350">
              <a:buFont typeface="+mj-lt"/>
              <a:buAutoNum type="arabicPeriod"/>
            </a:pPr>
            <a:r>
              <a:rPr lang="en-US" dirty="0" smtClean="0"/>
              <a:t>Business engagement with governments to enhance technology diffusion</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170"/>
            <a:ext cx="8229600" cy="811657"/>
          </a:xfrm>
        </p:spPr>
        <p:txBody>
          <a:bodyPr>
            <a:normAutofit fontScale="90000"/>
          </a:bodyPr>
          <a:lstStyle/>
          <a:p>
            <a:r>
              <a:rPr lang="en-US" dirty="0"/>
              <a:t>Executive summary for policy-makers</a:t>
            </a:r>
          </a:p>
        </p:txBody>
      </p:sp>
      <p:sp>
        <p:nvSpPr>
          <p:cNvPr id="3" name="Content Placeholder 2"/>
          <p:cNvSpPr>
            <a:spLocks noGrp="1"/>
          </p:cNvSpPr>
          <p:nvPr>
            <p:ph idx="1"/>
          </p:nvPr>
        </p:nvSpPr>
        <p:spPr>
          <a:xfrm>
            <a:off x="309045" y="1047890"/>
            <a:ext cx="8525910" cy="5568725"/>
          </a:xfrm>
        </p:spPr>
        <p:txBody>
          <a:bodyPr>
            <a:normAutofit fontScale="92500" lnSpcReduction="10000"/>
          </a:bodyPr>
          <a:lstStyle/>
          <a:p>
            <a:r>
              <a:rPr lang="en-US" sz="3500" dirty="0" smtClean="0"/>
              <a:t>Our carbon opportunities</a:t>
            </a:r>
          </a:p>
          <a:p>
            <a:pPr lvl="1"/>
            <a:r>
              <a:rPr lang="en-US" sz="3000" dirty="0" smtClean="0"/>
              <a:t>Major energy reductions  will require breakthrough technologies</a:t>
            </a:r>
            <a:endParaRPr lang="en-US" sz="3000" dirty="0"/>
          </a:p>
          <a:p>
            <a:pPr lvl="1"/>
            <a:r>
              <a:rPr lang="en-US" sz="3000" dirty="0" smtClean="0"/>
              <a:t>Our contributions can include;</a:t>
            </a:r>
          </a:p>
          <a:p>
            <a:pPr marL="857250" lvl="2"/>
            <a:r>
              <a:rPr lang="en-US" sz="2800" dirty="0" smtClean="0"/>
              <a:t>Improved energy efficiencies and additional use of CHP</a:t>
            </a:r>
          </a:p>
          <a:p>
            <a:pPr marL="857250" lvl="2"/>
            <a:r>
              <a:rPr lang="en-US" sz="2800" dirty="0" smtClean="0"/>
              <a:t>More substitution of biomass for fossil fuel</a:t>
            </a:r>
          </a:p>
          <a:p>
            <a:pPr marL="857250" lvl="2"/>
            <a:r>
              <a:rPr lang="en-US" sz="2800" dirty="0" smtClean="0"/>
              <a:t>Produce low-carbon products that substitute for more greenhouse gas intensive alternatives</a:t>
            </a:r>
          </a:p>
          <a:p>
            <a:pPr marL="857250" lvl="2"/>
            <a:r>
              <a:rPr lang="en-US" sz="2800" dirty="0" smtClean="0"/>
              <a:t>Increase output of sustainably produced forest biomass</a:t>
            </a:r>
          </a:p>
          <a:p>
            <a:pPr marL="857250" lvl="2"/>
            <a:r>
              <a:rPr lang="en-US" sz="2800" dirty="0" smtClean="0"/>
              <a:t>Increase recovery and use of recycled fiber</a:t>
            </a:r>
          </a:p>
          <a:p>
            <a:pPr marL="857250" lvl="2"/>
            <a:r>
              <a:rPr lang="en-US" sz="2800" dirty="0" smtClean="0"/>
              <a:t>Assist in expanding the coverage of sustainable forest management systems</a:t>
            </a:r>
          </a:p>
          <a:p>
            <a:pPr lvl="2"/>
            <a:endParaRPr lang="en-US" dirty="0" smtClean="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41352"/>
          </a:xfrm>
        </p:spPr>
        <p:txBody>
          <a:bodyPr>
            <a:normAutofit fontScale="90000"/>
          </a:bodyPr>
          <a:lstStyle/>
          <a:p>
            <a:pPr>
              <a:lnSpc>
                <a:spcPts val="4000"/>
              </a:lnSpc>
            </a:pPr>
            <a:r>
              <a:rPr lang="en-US" dirty="0" smtClean="0"/>
              <a:t>Additional enabling elements of special significance to the forest products industry</a:t>
            </a:r>
            <a:endParaRPr lang="en-US" dirty="0"/>
          </a:p>
        </p:txBody>
      </p:sp>
      <p:sp>
        <p:nvSpPr>
          <p:cNvPr id="3" name="Content Placeholder 2"/>
          <p:cNvSpPr>
            <a:spLocks noGrp="1"/>
          </p:cNvSpPr>
          <p:nvPr>
            <p:ph idx="1"/>
          </p:nvPr>
        </p:nvSpPr>
        <p:spPr>
          <a:xfrm>
            <a:off x="534009" y="1931205"/>
            <a:ext cx="8224136" cy="4882563"/>
          </a:xfrm>
        </p:spPr>
        <p:txBody>
          <a:bodyPr>
            <a:normAutofit fontScale="85000" lnSpcReduction="10000"/>
          </a:bodyPr>
          <a:lstStyle/>
          <a:p>
            <a:pPr marL="514350" indent="-514350"/>
            <a:r>
              <a:rPr lang="en-US" dirty="0" smtClean="0"/>
              <a:t>Encouraging the practice of sustainable forest management</a:t>
            </a:r>
          </a:p>
          <a:p>
            <a:pPr marL="514350" indent="-514350"/>
            <a:r>
              <a:rPr lang="en-US" dirty="0" smtClean="0"/>
              <a:t>Recognizing and rewarding forest-based ecological services, including carbon sequestration</a:t>
            </a:r>
          </a:p>
          <a:p>
            <a:pPr marL="514350" indent="-514350"/>
            <a:r>
              <a:rPr lang="en-US" dirty="0" smtClean="0"/>
              <a:t>Eliminating perverse subsidies</a:t>
            </a:r>
          </a:p>
          <a:p>
            <a:pPr marL="514350" indent="-514350"/>
            <a:r>
              <a:rPr lang="en-US" dirty="0" smtClean="0"/>
              <a:t>Developing and deploying biomass based breakthrough technologies</a:t>
            </a:r>
          </a:p>
          <a:p>
            <a:pPr marL="514350" indent="-514350"/>
            <a:r>
              <a:rPr lang="en-US" dirty="0" smtClean="0"/>
              <a:t>Removing barriers to increasing CHP use</a:t>
            </a:r>
          </a:p>
          <a:p>
            <a:pPr marL="514350" indent="-514350"/>
            <a:r>
              <a:rPr lang="en-US" dirty="0" smtClean="0"/>
              <a:t>Expanding public and private sector procurement policies for forest-based products</a:t>
            </a:r>
          </a:p>
          <a:p>
            <a:pPr marL="514350" indent="-514350"/>
            <a:r>
              <a:rPr lang="en-US" dirty="0" smtClean="0"/>
              <a:t>Promoting faster turnover of capital stock</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575"/>
            <a:ext cx="8229600" cy="1143000"/>
          </a:xfrm>
        </p:spPr>
        <p:txBody>
          <a:bodyPr/>
          <a:lstStyle/>
          <a:p>
            <a:r>
              <a:rPr lang="en-US" dirty="0" smtClean="0"/>
              <a:t>Public policy alerts</a:t>
            </a:r>
            <a:endParaRPr lang="en-US" dirty="0"/>
          </a:p>
        </p:txBody>
      </p:sp>
      <p:sp>
        <p:nvSpPr>
          <p:cNvPr id="3" name="Content Placeholder 2"/>
          <p:cNvSpPr>
            <a:spLocks noGrp="1"/>
          </p:cNvSpPr>
          <p:nvPr>
            <p:ph idx="1"/>
          </p:nvPr>
        </p:nvSpPr>
        <p:spPr>
          <a:xfrm>
            <a:off x="457200" y="1086295"/>
            <a:ext cx="8229600" cy="5705850"/>
          </a:xfrm>
        </p:spPr>
        <p:txBody>
          <a:bodyPr>
            <a:normAutofit fontScale="92500"/>
          </a:bodyPr>
          <a:lstStyle/>
          <a:p>
            <a:r>
              <a:rPr lang="en-US" dirty="0" smtClean="0"/>
              <a:t>Climate policies also must consider economic and employment impacts</a:t>
            </a:r>
          </a:p>
          <a:p>
            <a:pPr lvl="1"/>
            <a:r>
              <a:rPr lang="en-US" dirty="0" smtClean="0"/>
              <a:t>Using wood for forest products yields greater value added and employment than using wood for energy</a:t>
            </a:r>
          </a:p>
          <a:p>
            <a:r>
              <a:rPr lang="en-US" dirty="0" smtClean="0"/>
              <a:t>Uncertainties about the adequacy of future supplies of wood create challenges to investment in sustainable forest management and forest products manufacturing</a:t>
            </a:r>
          </a:p>
          <a:p>
            <a:pPr lvl="1"/>
            <a:r>
              <a:rPr lang="en-US" dirty="0" smtClean="0"/>
              <a:t>Policy makers must strive to avoid mandates and incentives that distort the market for wood</a:t>
            </a:r>
          </a:p>
          <a:p>
            <a:pPr lvl="1"/>
            <a:r>
              <a:rPr lang="en-US" dirty="0" smtClean="0"/>
              <a:t>Policies should help keep land in forest and strive to ensure adequate future supplies of wood</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recommendations</a:t>
            </a:r>
            <a:endParaRPr lang="en-US" dirty="0"/>
          </a:p>
        </p:txBody>
      </p:sp>
      <p:sp>
        <p:nvSpPr>
          <p:cNvPr id="3" name="Content Placeholder 2"/>
          <p:cNvSpPr>
            <a:spLocks noGrp="1"/>
          </p:cNvSpPr>
          <p:nvPr>
            <p:ph idx="1"/>
          </p:nvPr>
        </p:nvSpPr>
        <p:spPr>
          <a:xfrm>
            <a:off x="457200" y="1355130"/>
            <a:ext cx="8229600" cy="5146270"/>
          </a:xfrm>
        </p:spPr>
        <p:txBody>
          <a:bodyPr>
            <a:normAutofit/>
          </a:bodyPr>
          <a:lstStyle/>
          <a:p>
            <a:r>
              <a:rPr lang="en-US" dirty="0" smtClean="0"/>
              <a:t>The context</a:t>
            </a:r>
          </a:p>
          <a:p>
            <a:pPr lvl="1"/>
            <a:r>
              <a:rPr lang="en-US" dirty="0" smtClean="0"/>
              <a:t>Biomass </a:t>
            </a:r>
            <a:r>
              <a:rPr lang="en-US" dirty="0"/>
              <a:t>from sustainably managed forests </a:t>
            </a:r>
            <a:r>
              <a:rPr lang="en-US" dirty="0" smtClean="0"/>
              <a:t>is </a:t>
            </a:r>
            <a:r>
              <a:rPr lang="en-US" dirty="0"/>
              <a:t>a low-impact, </a:t>
            </a:r>
            <a:r>
              <a:rPr lang="en-US" dirty="0" smtClean="0"/>
              <a:t>renewable raw </a:t>
            </a:r>
            <a:r>
              <a:rPr lang="en-US" dirty="0"/>
              <a:t>material and biomass energy source. </a:t>
            </a:r>
            <a:endParaRPr lang="en-US" dirty="0" smtClean="0"/>
          </a:p>
          <a:p>
            <a:pPr lvl="1"/>
            <a:r>
              <a:rPr lang="en-US" dirty="0" smtClean="0"/>
              <a:t>Efficient </a:t>
            </a:r>
            <a:r>
              <a:rPr lang="en-US" dirty="0"/>
              <a:t>and </a:t>
            </a:r>
            <a:r>
              <a:rPr lang="en-US" dirty="0" smtClean="0"/>
              <a:t>effective long </a:t>
            </a:r>
            <a:r>
              <a:rPr lang="en-US" dirty="0"/>
              <a:t>term </a:t>
            </a:r>
            <a:r>
              <a:rPr lang="en-US" dirty="0" smtClean="0"/>
              <a:t>GHG mitigation </a:t>
            </a:r>
            <a:r>
              <a:rPr lang="en-US" dirty="0"/>
              <a:t>policies </a:t>
            </a:r>
            <a:r>
              <a:rPr lang="en-US" dirty="0" smtClean="0"/>
              <a:t>must consider the emissions </a:t>
            </a:r>
            <a:r>
              <a:rPr lang="en-US" dirty="0"/>
              <a:t>profile of a product over its entire life cycle. </a:t>
            </a:r>
            <a:endParaRPr lang="en-US" dirty="0" smtClean="0"/>
          </a:p>
          <a:p>
            <a:pPr lvl="1"/>
            <a:r>
              <a:rPr lang="en-US" dirty="0"/>
              <a:t>T</a:t>
            </a:r>
            <a:r>
              <a:rPr lang="en-US" dirty="0" smtClean="0"/>
              <a:t>he </a:t>
            </a:r>
            <a:r>
              <a:rPr lang="en-US" dirty="0"/>
              <a:t>industry </a:t>
            </a:r>
            <a:r>
              <a:rPr lang="en-US" dirty="0" smtClean="0"/>
              <a:t>can make </a:t>
            </a:r>
            <a:r>
              <a:rPr lang="en-US" dirty="0"/>
              <a:t>significant contributions toward </a:t>
            </a:r>
            <a:r>
              <a:rPr lang="en-US" dirty="0" smtClean="0"/>
              <a:t>the </a:t>
            </a:r>
            <a:r>
              <a:rPr lang="en-US" dirty="0"/>
              <a:t>world’s </a:t>
            </a:r>
            <a:r>
              <a:rPr lang="en-US" dirty="0" smtClean="0"/>
              <a:t>mitigation </a:t>
            </a:r>
            <a:r>
              <a:rPr lang="en-US" dirty="0"/>
              <a:t>and adaptation goals, if certain policy </a:t>
            </a:r>
            <a:r>
              <a:rPr lang="en-US" dirty="0" smtClean="0"/>
              <a:t>recommendations are effectively </a:t>
            </a:r>
            <a:r>
              <a:rPr lang="en-US" dirty="0"/>
              <a:t>implemented</a:t>
            </a:r>
            <a:r>
              <a:rPr lang="en-US" dirty="0" smtClean="0"/>
              <a:t>.</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9423"/>
            <a:ext cx="8229600" cy="811657"/>
          </a:xfrm>
        </p:spPr>
        <p:txBody>
          <a:bodyPr/>
          <a:lstStyle/>
          <a:p>
            <a:r>
              <a:rPr lang="en-US" dirty="0" smtClean="0"/>
              <a:t>Policy recommendations</a:t>
            </a:r>
            <a:endParaRPr lang="en-US" dirty="0"/>
          </a:p>
        </p:txBody>
      </p:sp>
      <p:sp>
        <p:nvSpPr>
          <p:cNvPr id="3" name="Content Placeholder 2"/>
          <p:cNvSpPr>
            <a:spLocks noGrp="1"/>
          </p:cNvSpPr>
          <p:nvPr>
            <p:ph idx="1"/>
          </p:nvPr>
        </p:nvSpPr>
        <p:spPr>
          <a:xfrm>
            <a:off x="270640" y="971080"/>
            <a:ext cx="8686800" cy="5848515"/>
          </a:xfrm>
        </p:spPr>
        <p:txBody>
          <a:bodyPr>
            <a:normAutofit lnSpcReduction="10000"/>
          </a:bodyPr>
          <a:lstStyle/>
          <a:p>
            <a:r>
              <a:rPr lang="en-US" dirty="0" smtClean="0"/>
              <a:t>Sustainable forest management – the key strategy</a:t>
            </a:r>
          </a:p>
          <a:p>
            <a:pPr marL="971550" lvl="1" indent="-514350">
              <a:buFont typeface="+mj-lt"/>
              <a:buAutoNum type="arabicPeriod"/>
            </a:pPr>
            <a:r>
              <a:rPr lang="en-US" dirty="0" smtClean="0"/>
              <a:t>Efforts to extend sustainable forest management practices to more of the world’s forests should be intensified, recognizing forests’ multiple environmental, economic and societal values.</a:t>
            </a:r>
          </a:p>
          <a:p>
            <a:pPr marL="971550" lvl="1" indent="-514350">
              <a:buFont typeface="+mj-lt"/>
              <a:buAutoNum type="arabicPeriod"/>
            </a:pPr>
            <a:r>
              <a:rPr lang="en-US" dirty="0" smtClean="0"/>
              <a:t>Policies are needed to reduce deforestation and encourage afforestation and the use of active, sustainable forest management. Policies should be based on the facilitation of markets for forest products, market incentives and improved management systems. Development aid to build local capacity and support policy reform will often be necessary ,as proposed under the REDD+.</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260" y="0"/>
            <a:ext cx="8229600" cy="894270"/>
          </a:xfrm>
        </p:spPr>
        <p:txBody>
          <a:bodyPr>
            <a:normAutofit/>
          </a:bodyPr>
          <a:lstStyle/>
          <a:p>
            <a:r>
              <a:rPr lang="en-US" dirty="0" smtClean="0"/>
              <a:t>Policy recommendations</a:t>
            </a:r>
            <a:endParaRPr lang="en-US" dirty="0"/>
          </a:p>
        </p:txBody>
      </p:sp>
      <p:sp>
        <p:nvSpPr>
          <p:cNvPr id="3" name="Content Placeholder 2"/>
          <p:cNvSpPr>
            <a:spLocks noGrp="1"/>
          </p:cNvSpPr>
          <p:nvPr>
            <p:ph idx="1"/>
          </p:nvPr>
        </p:nvSpPr>
        <p:spPr>
          <a:xfrm>
            <a:off x="270640" y="894271"/>
            <a:ext cx="8834955" cy="5914369"/>
          </a:xfrm>
        </p:spPr>
        <p:txBody>
          <a:bodyPr>
            <a:normAutofit fontScale="92500" lnSpcReduction="10000"/>
          </a:bodyPr>
          <a:lstStyle/>
          <a:p>
            <a:r>
              <a:rPr lang="en-US" dirty="0" smtClean="0"/>
              <a:t>Produce and use more wood on a sustainable basis – the key outcome</a:t>
            </a:r>
          </a:p>
          <a:p>
            <a:pPr marL="971550" lvl="1" indent="-514350">
              <a:buFont typeface="+mj-lt"/>
              <a:buAutoNum type="arabicPeriod" startAt="3"/>
            </a:pPr>
            <a:r>
              <a:rPr lang="en-US" dirty="0" smtClean="0"/>
              <a:t>The benefits of our products can only be realized if public policies promote adequate supplies of wood and recovered fiber. Policies should support landowner efforts to keep land in forest, improve productivity, and increase the recovery of biomass. Manufacturers can assist by generating wood-derived co-products.</a:t>
            </a:r>
          </a:p>
          <a:p>
            <a:pPr marL="971550" lvl="1" indent="-514350">
              <a:buFont typeface="+mj-lt"/>
              <a:buAutoNum type="arabicPeriod" startAt="3"/>
            </a:pPr>
            <a:r>
              <a:rPr lang="en-US" dirty="0" smtClean="0"/>
              <a:t>Within a market-driven framework, policies should recognize the environmental and economic benefits of first using forest biomass make products, and then recycling before using the material as a source of energy.</a:t>
            </a:r>
          </a:p>
          <a:p>
            <a:pPr marL="971550" lvl="1" indent="-514350">
              <a:buFont typeface="+mj-lt"/>
              <a:buAutoNum type="arabicPeriod" startAt="3"/>
            </a:pPr>
            <a:r>
              <a:rPr lang="en-US" dirty="0" smtClean="0"/>
              <a:t>Policies should recognize the benefits of carbon stored in forest products and the carbon and energy attributes of forest products, compared to competing products.</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9423"/>
            <a:ext cx="8229600" cy="773252"/>
          </a:xfrm>
        </p:spPr>
        <p:txBody>
          <a:bodyPr/>
          <a:lstStyle/>
          <a:p>
            <a:r>
              <a:rPr lang="en-US" dirty="0" smtClean="0"/>
              <a:t>Policy recommendations</a:t>
            </a:r>
            <a:endParaRPr lang="en-US" dirty="0"/>
          </a:p>
        </p:txBody>
      </p:sp>
      <p:sp>
        <p:nvSpPr>
          <p:cNvPr id="3" name="Content Placeholder 2"/>
          <p:cNvSpPr>
            <a:spLocks noGrp="1"/>
          </p:cNvSpPr>
          <p:nvPr>
            <p:ph idx="1"/>
          </p:nvPr>
        </p:nvSpPr>
        <p:spPr>
          <a:xfrm>
            <a:off x="309045" y="932674"/>
            <a:ext cx="8564315" cy="5607131"/>
          </a:xfrm>
        </p:spPr>
        <p:txBody>
          <a:bodyPr>
            <a:normAutofit fontScale="92500" lnSpcReduction="10000"/>
          </a:bodyPr>
          <a:lstStyle/>
          <a:p>
            <a:r>
              <a:rPr lang="en-US" dirty="0" smtClean="0"/>
              <a:t>Avoid counterproductive policy impacts and technology barriers – the key requirement</a:t>
            </a:r>
          </a:p>
          <a:p>
            <a:pPr marL="971550" lvl="1" indent="-514350">
              <a:buFont typeface="+mj-lt"/>
              <a:buAutoNum type="arabicPeriod" startAt="6"/>
            </a:pPr>
            <a:r>
              <a:rPr lang="en-US" dirty="0"/>
              <a:t>M</a:t>
            </a:r>
            <a:r>
              <a:rPr lang="en-US" dirty="0" smtClean="0"/>
              <a:t>arket forces, rather than subsidies, incentives or mandates, should determine the use of biomass. Sustainable production of  all types of biomass should be encouraged to minimize competition for land.</a:t>
            </a:r>
          </a:p>
          <a:p>
            <a:pPr marL="971550" lvl="1" indent="-514350">
              <a:buFont typeface="+mj-lt"/>
              <a:buAutoNum type="arabicPeriod" startAt="6"/>
            </a:pPr>
            <a:r>
              <a:rPr lang="en-US" dirty="0" smtClean="0"/>
              <a:t>The unintended consequences of forest-based carbon sequestration should be carefully considered. These consequences include the loss of wood-producing  forests, artificial pricing of forest resources, and declining forest health.</a:t>
            </a:r>
          </a:p>
          <a:p>
            <a:pPr marL="971550" lvl="1" indent="-514350">
              <a:buFont typeface="+mj-lt"/>
              <a:buAutoNum type="arabicPeriod" startAt="6"/>
            </a:pPr>
            <a:r>
              <a:rPr lang="en-US" dirty="0" smtClean="0"/>
              <a:t>Regulatory and non-regulatory barriers that discourage facilities from maximizing CHP  potential should be removed.</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828"/>
            <a:ext cx="8229600" cy="773252"/>
          </a:xfrm>
        </p:spPr>
        <p:txBody>
          <a:bodyPr/>
          <a:lstStyle/>
          <a:p>
            <a:r>
              <a:rPr lang="en-US" dirty="0" smtClean="0"/>
              <a:t>Policy recommendations</a:t>
            </a:r>
            <a:endParaRPr lang="en-US" dirty="0"/>
          </a:p>
        </p:txBody>
      </p:sp>
      <p:sp>
        <p:nvSpPr>
          <p:cNvPr id="3" name="Content Placeholder 2"/>
          <p:cNvSpPr>
            <a:spLocks noGrp="1"/>
          </p:cNvSpPr>
          <p:nvPr>
            <p:ph idx="1"/>
          </p:nvPr>
        </p:nvSpPr>
        <p:spPr>
          <a:xfrm>
            <a:off x="462665" y="1163104"/>
            <a:ext cx="8180265" cy="5299891"/>
          </a:xfrm>
        </p:spPr>
        <p:txBody>
          <a:bodyPr>
            <a:normAutofit fontScale="92500"/>
          </a:bodyPr>
          <a:lstStyle/>
          <a:p>
            <a:r>
              <a:rPr lang="en-US" dirty="0" smtClean="0"/>
              <a:t>Avoid counterproductive policy impacts and technology barriers – the key requirement (cont.)</a:t>
            </a:r>
          </a:p>
          <a:p>
            <a:pPr marL="971550" lvl="1" indent="-514350">
              <a:buFont typeface="+mj-lt"/>
              <a:buAutoNum type="arabicPeriod" startAt="9"/>
            </a:pPr>
            <a:r>
              <a:rPr lang="en-US" dirty="0" smtClean="0"/>
              <a:t>Policies should enable the development and deployment of new technologies to make our industry energy self-sufficient, and a supplier of bio-based energy.</a:t>
            </a:r>
          </a:p>
          <a:p>
            <a:pPr marL="971550" lvl="1" indent="-514350">
              <a:buFont typeface="+mj-lt"/>
              <a:buAutoNum type="arabicPeriod" startAt="9"/>
            </a:pPr>
            <a:r>
              <a:rPr lang="en-US" dirty="0" smtClean="0"/>
              <a:t>Government policies that help reduce the cost of capital will facilitate the adoption of technologies that reduce emissions.</a:t>
            </a:r>
          </a:p>
          <a:p>
            <a:pPr marL="971550" lvl="1" indent="-514350">
              <a:buFont typeface="+mj-lt"/>
              <a:buAutoNum type="arabicPeriod" startAt="9"/>
            </a:pPr>
            <a:r>
              <a:rPr lang="en-US" dirty="0" smtClean="0"/>
              <a:t>A level global playing field, with respect to the impacts of carbon policies, is necessary in order to avoid carbon leakage.</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a:xfrm>
            <a:off x="457200" y="1163106"/>
            <a:ext cx="8416160" cy="4963058"/>
          </a:xfrm>
        </p:spPr>
        <p:txBody>
          <a:bodyPr>
            <a:normAutofit fontScale="77500" lnSpcReduction="20000"/>
          </a:bodyPr>
          <a:lstStyle/>
          <a:p>
            <a:pPr>
              <a:buNone/>
            </a:pPr>
            <a:r>
              <a:rPr lang="da-DK" b="1" dirty="0" smtClean="0"/>
              <a:t>James Griffiths</a:t>
            </a:r>
          </a:p>
          <a:p>
            <a:pPr>
              <a:buNone/>
            </a:pPr>
            <a:r>
              <a:rPr lang="en-US" dirty="0" smtClean="0"/>
              <a:t>Managing Director</a:t>
            </a:r>
          </a:p>
          <a:p>
            <a:pPr>
              <a:buNone/>
            </a:pPr>
            <a:r>
              <a:rPr lang="en-US" sz="2900" dirty="0" smtClean="0"/>
              <a:t>Ecosystems, Water and Sustainable Forest Products Industry </a:t>
            </a:r>
          </a:p>
          <a:p>
            <a:pPr>
              <a:buNone/>
            </a:pPr>
            <a:endParaRPr lang="en-US" dirty="0" smtClean="0"/>
          </a:p>
          <a:p>
            <a:pPr>
              <a:buNone/>
            </a:pPr>
            <a:r>
              <a:rPr lang="fr-CH" dirty="0" smtClean="0"/>
              <a:t>T: 		+41 (0) 22 839 31 14  </a:t>
            </a:r>
            <a:endParaRPr lang="fr-CH" b="1" dirty="0" smtClean="0"/>
          </a:p>
          <a:p>
            <a:pPr>
              <a:buNone/>
            </a:pPr>
            <a:r>
              <a:rPr lang="fr-CH" dirty="0" smtClean="0"/>
              <a:t>M: 		+41 (0) 79 291 62 40</a:t>
            </a:r>
            <a:r>
              <a:rPr lang="fr-CH" b="1" dirty="0" smtClean="0"/>
              <a:t> </a:t>
            </a:r>
          </a:p>
          <a:p>
            <a:pPr>
              <a:buNone/>
            </a:pPr>
            <a:r>
              <a:rPr lang="fr-CH" dirty="0" smtClean="0"/>
              <a:t>E: 		griffiths@wbcsd.org </a:t>
            </a:r>
          </a:p>
          <a:p>
            <a:pPr>
              <a:buNone/>
            </a:pPr>
            <a:endParaRPr lang="en-US" dirty="0" smtClean="0"/>
          </a:p>
          <a:p>
            <a:pPr>
              <a:buNone/>
            </a:pPr>
            <a:r>
              <a:rPr lang="en-US" dirty="0" smtClean="0"/>
              <a:t>Download this report from </a:t>
            </a:r>
            <a:r>
              <a:rPr lang="en-US" dirty="0" smtClean="0">
                <a:hlinkClick r:id="rId2"/>
              </a:rPr>
              <a:t>www.wbcsd.org</a:t>
            </a:r>
            <a:r>
              <a:rPr lang="en-US" dirty="0" smtClean="0"/>
              <a:t> or </a:t>
            </a:r>
            <a:r>
              <a:rPr lang="en-US" dirty="0" smtClean="0">
                <a:hlinkClick r:id="rId3"/>
              </a:rPr>
              <a:t>use this link</a:t>
            </a:r>
            <a:endParaRPr lang="en-US" dirty="0" smtClean="0"/>
          </a:p>
          <a:p>
            <a:pPr>
              <a:buNone/>
            </a:pPr>
            <a:endParaRPr lang="en-US" dirty="0" smtClean="0"/>
          </a:p>
          <a:p>
            <a:pPr>
              <a:buNone/>
            </a:pPr>
            <a:r>
              <a:rPr lang="en-US" dirty="0" smtClean="0"/>
              <a:t>Use this link to specific policy recommendations on </a:t>
            </a:r>
            <a:r>
              <a:rPr lang="en-US" dirty="0" smtClean="0">
                <a:hlinkClick r:id="rId4"/>
              </a:rPr>
              <a:t>Harvested Wood Products </a:t>
            </a:r>
            <a:r>
              <a:rPr lang="en-US" dirty="0" smtClean="0"/>
              <a:t>(HWP) climate mitigation and adaptation benefits</a:t>
            </a:r>
          </a:p>
          <a:p>
            <a:pPr>
              <a:buNone/>
            </a:pPr>
            <a:endParaRPr lang="en-US" dirty="0" smtClean="0"/>
          </a:p>
          <a:p>
            <a:pPr>
              <a:buNone/>
            </a:pPr>
            <a:endParaRPr lang="en-US" dirty="0" smtClean="0"/>
          </a:p>
          <a:p>
            <a:pPr>
              <a:buNone/>
            </a:pPr>
            <a:endParaRPr lang="en-US" dirty="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391014B9-C06A-4C94-9BAE-351045120D9A}" type="slidenum">
              <a:rPr lang="en-US" smtClean="0"/>
              <a:pPr/>
              <a:t>37</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170"/>
            <a:ext cx="8229600" cy="811657"/>
          </a:xfrm>
        </p:spPr>
        <p:txBody>
          <a:bodyPr>
            <a:normAutofit fontScale="90000"/>
          </a:bodyPr>
          <a:lstStyle/>
          <a:p>
            <a:r>
              <a:rPr lang="en-US" dirty="0"/>
              <a:t>Executive summary for policy-makers</a:t>
            </a:r>
          </a:p>
        </p:txBody>
      </p:sp>
      <p:sp>
        <p:nvSpPr>
          <p:cNvPr id="3" name="Content Placeholder 2"/>
          <p:cNvSpPr>
            <a:spLocks noGrp="1"/>
          </p:cNvSpPr>
          <p:nvPr>
            <p:ph idx="1"/>
          </p:nvPr>
        </p:nvSpPr>
        <p:spPr>
          <a:xfrm>
            <a:off x="457200" y="971080"/>
            <a:ext cx="8229600" cy="5848515"/>
          </a:xfrm>
        </p:spPr>
        <p:txBody>
          <a:bodyPr>
            <a:normAutofit/>
          </a:bodyPr>
          <a:lstStyle/>
          <a:p>
            <a:r>
              <a:rPr lang="en-US" dirty="0" smtClean="0"/>
              <a:t>Our carbon challenges</a:t>
            </a:r>
          </a:p>
          <a:p>
            <a:pPr lvl="1"/>
            <a:r>
              <a:rPr lang="en-US" dirty="0" smtClean="0"/>
              <a:t>The complex connections between our sector and the carbon cycle create many opportunities for policies to have unintended consequences </a:t>
            </a:r>
          </a:p>
          <a:p>
            <a:pPr lvl="1"/>
            <a:r>
              <a:rPr lang="en-US" dirty="0" smtClean="0"/>
              <a:t>Our capital intensity makes it difficult and expensive to change technology quickly</a:t>
            </a:r>
          </a:p>
          <a:p>
            <a:pPr lvl="1"/>
            <a:r>
              <a:rPr lang="en-US" dirty="0" smtClean="0"/>
              <a:t>Our sector is competitive and global. We must think in terms of global solutions to business and environmental problems . </a:t>
            </a:r>
          </a:p>
          <a:p>
            <a:pPr lvl="1"/>
            <a:r>
              <a:rPr lang="en-US" dirty="0" smtClean="0"/>
              <a:t>Mitigation strategies focusing only on biomass use will create competition for our primary raw material</a:t>
            </a:r>
          </a:p>
          <a:p>
            <a:pPr lvl="1"/>
            <a:endParaRPr lang="en-US" dirty="0" smtClean="0"/>
          </a:p>
          <a:p>
            <a:pPr lvl="1"/>
            <a:endParaRPr lang="en-US" dirty="0" smtClean="0"/>
          </a:p>
          <a:p>
            <a:pPr lvl="2"/>
            <a:endParaRPr lang="en-US" dirty="0" smtClean="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policy recommendations</a:t>
            </a:r>
            <a:endParaRPr lang="en-US" dirty="0"/>
          </a:p>
        </p:txBody>
      </p:sp>
      <p:sp>
        <p:nvSpPr>
          <p:cNvPr id="3" name="Content Placeholder 2"/>
          <p:cNvSpPr>
            <a:spLocks noGrp="1"/>
          </p:cNvSpPr>
          <p:nvPr>
            <p:ph idx="1"/>
          </p:nvPr>
        </p:nvSpPr>
        <p:spPr>
          <a:xfrm>
            <a:off x="457200" y="1316725"/>
            <a:ext cx="8229600" cy="5184675"/>
          </a:xfrm>
        </p:spPr>
        <p:txBody>
          <a:bodyPr>
            <a:normAutofit/>
          </a:bodyPr>
          <a:lstStyle/>
          <a:p>
            <a:r>
              <a:rPr lang="en-US" dirty="0" smtClean="0"/>
              <a:t>Sustainable forest management – the key strategy</a:t>
            </a:r>
          </a:p>
          <a:p>
            <a:pPr lvl="1"/>
            <a:r>
              <a:rPr lang="en-US" dirty="0" smtClean="0"/>
              <a:t>Expand </a:t>
            </a:r>
            <a:r>
              <a:rPr lang="en-US" dirty="0"/>
              <a:t>efforts to further bring the world’s </a:t>
            </a:r>
            <a:r>
              <a:rPr lang="en-US" dirty="0" smtClean="0"/>
              <a:t>forests under </a:t>
            </a:r>
            <a:r>
              <a:rPr lang="en-US" dirty="0"/>
              <a:t>sustainable management, </a:t>
            </a:r>
            <a:r>
              <a:rPr lang="en-US" dirty="0" smtClean="0"/>
              <a:t>accommodating the </a:t>
            </a:r>
            <a:r>
              <a:rPr lang="en-US" dirty="0"/>
              <a:t>multiple and varied economic, social </a:t>
            </a:r>
            <a:r>
              <a:rPr lang="en-US" dirty="0" smtClean="0"/>
              <a:t>and ecological </a:t>
            </a:r>
            <a:r>
              <a:rPr lang="en-US" dirty="0"/>
              <a:t>values and benefits of forests.</a:t>
            </a:r>
          </a:p>
          <a:p>
            <a:pPr lvl="1"/>
            <a:r>
              <a:rPr lang="en-US" dirty="0" smtClean="0"/>
              <a:t>Develop </a:t>
            </a:r>
            <a:r>
              <a:rPr lang="en-US" dirty="0"/>
              <a:t>local management capacity </a:t>
            </a:r>
            <a:r>
              <a:rPr lang="en-US" dirty="0" smtClean="0"/>
              <a:t>and support </a:t>
            </a:r>
            <a:r>
              <a:rPr lang="en-US" dirty="0"/>
              <a:t>policy reform to reduce </a:t>
            </a:r>
            <a:r>
              <a:rPr lang="en-US" dirty="0" smtClean="0"/>
              <a:t>deforestation in </a:t>
            </a:r>
            <a:r>
              <a:rPr lang="en-US" dirty="0"/>
              <a:t>developing countries as proposed by </a:t>
            </a:r>
            <a:r>
              <a:rPr lang="en-US" dirty="0" smtClean="0"/>
              <a:t>the REDD</a:t>
            </a:r>
            <a:r>
              <a:rPr lang="en-US" dirty="0"/>
              <a:t>+ mechanism.</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policy recommendations</a:t>
            </a:r>
            <a:endParaRPr lang="en-US" dirty="0"/>
          </a:p>
        </p:txBody>
      </p:sp>
      <p:sp>
        <p:nvSpPr>
          <p:cNvPr id="3" name="Content Placeholder 2"/>
          <p:cNvSpPr>
            <a:spLocks noGrp="1"/>
          </p:cNvSpPr>
          <p:nvPr>
            <p:ph idx="1"/>
          </p:nvPr>
        </p:nvSpPr>
        <p:spPr>
          <a:xfrm>
            <a:off x="385855" y="1239915"/>
            <a:ext cx="8229600" cy="5541275"/>
          </a:xfrm>
        </p:spPr>
        <p:txBody>
          <a:bodyPr>
            <a:normAutofit fontScale="92500" lnSpcReduction="10000"/>
          </a:bodyPr>
          <a:lstStyle/>
          <a:p>
            <a:r>
              <a:rPr lang="en-US" dirty="0" smtClean="0"/>
              <a:t>Produce and use more wood on a sustainable basis – the key outcome</a:t>
            </a:r>
          </a:p>
          <a:p>
            <a:pPr lvl="1"/>
            <a:r>
              <a:rPr lang="en-US" dirty="0" smtClean="0"/>
              <a:t>The </a:t>
            </a:r>
            <a:r>
              <a:rPr lang="en-US" dirty="0"/>
              <a:t>many benefits of sustainable </a:t>
            </a:r>
            <a:r>
              <a:rPr lang="en-US" dirty="0" smtClean="0"/>
              <a:t>forest-based products </a:t>
            </a:r>
            <a:r>
              <a:rPr lang="en-US" dirty="0"/>
              <a:t>and bio-energy can only be realized </a:t>
            </a:r>
            <a:r>
              <a:rPr lang="en-US" dirty="0" smtClean="0"/>
              <a:t>if public </a:t>
            </a:r>
            <a:r>
              <a:rPr lang="en-US" dirty="0"/>
              <a:t>policies:</a:t>
            </a:r>
          </a:p>
          <a:p>
            <a:pPr marL="857250" lvl="2"/>
            <a:r>
              <a:rPr lang="en-US" dirty="0" smtClean="0"/>
              <a:t>Promote adequate supplies sustainably produced wood;</a:t>
            </a:r>
            <a:endParaRPr lang="en-US" dirty="0"/>
          </a:p>
          <a:p>
            <a:pPr marL="857250" lvl="2"/>
            <a:r>
              <a:rPr lang="en-US" dirty="0" smtClean="0"/>
              <a:t>Support forest </a:t>
            </a:r>
            <a:r>
              <a:rPr lang="en-US" dirty="0"/>
              <a:t>owners by helping them keep </a:t>
            </a:r>
            <a:r>
              <a:rPr lang="en-US" dirty="0" smtClean="0"/>
              <a:t>land </a:t>
            </a:r>
            <a:r>
              <a:rPr lang="en-US" dirty="0"/>
              <a:t>in forest, improve </a:t>
            </a:r>
            <a:r>
              <a:rPr lang="en-US" dirty="0" smtClean="0"/>
              <a:t>forest productivity, and </a:t>
            </a:r>
            <a:r>
              <a:rPr lang="en-US" dirty="0"/>
              <a:t>increase </a:t>
            </a:r>
            <a:r>
              <a:rPr lang="en-US" dirty="0" smtClean="0"/>
              <a:t>residual recovery;</a:t>
            </a:r>
            <a:endParaRPr lang="en-US" dirty="0"/>
          </a:p>
          <a:p>
            <a:pPr marL="857250" lvl="2"/>
            <a:r>
              <a:rPr lang="en-US" dirty="0" smtClean="0"/>
              <a:t>Help </a:t>
            </a:r>
            <a:r>
              <a:rPr lang="en-US" dirty="0"/>
              <a:t>minimize competition for the </a:t>
            </a:r>
            <a:r>
              <a:rPr lang="en-US" dirty="0" smtClean="0"/>
              <a:t>land used </a:t>
            </a:r>
            <a:r>
              <a:rPr lang="en-US" dirty="0"/>
              <a:t>to produce food, energy and </a:t>
            </a:r>
            <a:r>
              <a:rPr lang="en-US" dirty="0" smtClean="0"/>
              <a:t> industrial raw </a:t>
            </a:r>
            <a:r>
              <a:rPr lang="en-US" dirty="0"/>
              <a:t>materials;</a:t>
            </a:r>
          </a:p>
          <a:p>
            <a:pPr marL="857250" lvl="2"/>
            <a:r>
              <a:rPr lang="en-US" dirty="0" smtClean="0"/>
              <a:t>Recognize </a:t>
            </a:r>
            <a:r>
              <a:rPr lang="en-US" dirty="0"/>
              <a:t>the </a:t>
            </a:r>
            <a:r>
              <a:rPr lang="en-US" dirty="0" smtClean="0"/>
              <a:t>climate benefits </a:t>
            </a:r>
            <a:r>
              <a:rPr lang="en-US" dirty="0"/>
              <a:t>of carbon stored </a:t>
            </a:r>
            <a:r>
              <a:rPr lang="en-US" dirty="0" smtClean="0"/>
              <a:t>in products</a:t>
            </a:r>
            <a:r>
              <a:rPr lang="en-US" dirty="0"/>
              <a:t>, and when substituted for </a:t>
            </a:r>
            <a:r>
              <a:rPr lang="en-US" dirty="0" smtClean="0"/>
              <a:t>more GHG-intensive </a:t>
            </a:r>
            <a:r>
              <a:rPr lang="en-US" dirty="0"/>
              <a:t>alternatives;</a:t>
            </a:r>
          </a:p>
          <a:p>
            <a:pPr marL="857250" lvl="2"/>
            <a:r>
              <a:rPr lang="en-US" dirty="0" smtClean="0"/>
              <a:t>Optimize </a:t>
            </a:r>
            <a:r>
              <a:rPr lang="en-US" dirty="0"/>
              <a:t>fiber recovery and its use and </a:t>
            </a:r>
            <a:r>
              <a:rPr lang="en-US" dirty="0" smtClean="0"/>
              <a:t>re-use – </a:t>
            </a:r>
            <a:r>
              <a:rPr lang="en-US" dirty="0"/>
              <a:t>as products first, and finally as a </a:t>
            </a:r>
            <a:r>
              <a:rPr lang="en-US" dirty="0" smtClean="0"/>
              <a:t>source of </a:t>
            </a:r>
            <a:r>
              <a:rPr lang="en-US" dirty="0"/>
              <a:t>energy.</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policy recommendations</a:t>
            </a:r>
            <a:endParaRPr lang="en-US" dirty="0"/>
          </a:p>
        </p:txBody>
      </p:sp>
      <p:sp>
        <p:nvSpPr>
          <p:cNvPr id="3" name="Content Placeholder 2"/>
          <p:cNvSpPr>
            <a:spLocks noGrp="1"/>
          </p:cNvSpPr>
          <p:nvPr>
            <p:ph idx="1"/>
          </p:nvPr>
        </p:nvSpPr>
        <p:spPr>
          <a:xfrm>
            <a:off x="385855" y="1316725"/>
            <a:ext cx="8449100" cy="5299890"/>
          </a:xfrm>
        </p:spPr>
        <p:txBody>
          <a:bodyPr>
            <a:normAutofit lnSpcReduction="10000"/>
          </a:bodyPr>
          <a:lstStyle/>
          <a:p>
            <a:r>
              <a:rPr lang="en-US" dirty="0" smtClean="0"/>
              <a:t>Avoid counterproductive policy impacts and technology barriers – the key requirement</a:t>
            </a:r>
          </a:p>
          <a:p>
            <a:pPr lvl="1"/>
            <a:r>
              <a:rPr lang="en-US" dirty="0"/>
              <a:t>Mitigation or adaptation strategies </a:t>
            </a:r>
            <a:r>
              <a:rPr lang="en-US" dirty="0" smtClean="0"/>
              <a:t>involving forest </a:t>
            </a:r>
            <a:r>
              <a:rPr lang="en-US" dirty="0"/>
              <a:t>biomass should </a:t>
            </a:r>
            <a:r>
              <a:rPr lang="en-US" dirty="0" smtClean="0"/>
              <a:t>be market-driven</a:t>
            </a:r>
            <a:r>
              <a:rPr lang="en-US" dirty="0"/>
              <a:t>, rather than relying on subsidies</a:t>
            </a:r>
            <a:r>
              <a:rPr lang="en-US" dirty="0" smtClean="0"/>
              <a:t>, incentives </a:t>
            </a:r>
            <a:r>
              <a:rPr lang="en-US" dirty="0"/>
              <a:t>or mandates.</a:t>
            </a:r>
          </a:p>
          <a:p>
            <a:pPr lvl="1"/>
            <a:r>
              <a:rPr lang="en-US" dirty="0" smtClean="0"/>
              <a:t>Policies </a:t>
            </a:r>
            <a:r>
              <a:rPr lang="en-US" dirty="0"/>
              <a:t>should support the mitigation </a:t>
            </a:r>
            <a:r>
              <a:rPr lang="en-US" dirty="0" smtClean="0"/>
              <a:t>role of </a:t>
            </a:r>
            <a:r>
              <a:rPr lang="en-US" dirty="0"/>
              <a:t>forest products manufacturers by </a:t>
            </a:r>
            <a:r>
              <a:rPr lang="en-US" dirty="0" smtClean="0"/>
              <a:t>helping them </a:t>
            </a:r>
            <a:r>
              <a:rPr lang="en-US" dirty="0"/>
              <a:t>expand the use of CHP (</a:t>
            </a:r>
            <a:r>
              <a:rPr lang="en-US" dirty="0" smtClean="0"/>
              <a:t>Combined Heat </a:t>
            </a:r>
            <a:r>
              <a:rPr lang="en-US" dirty="0"/>
              <a:t>and Power), invest in low-GHG </a:t>
            </a:r>
            <a:r>
              <a:rPr lang="en-US" dirty="0" smtClean="0"/>
              <a:t>emitting technologies</a:t>
            </a:r>
            <a:r>
              <a:rPr lang="en-US" dirty="0"/>
              <a:t>, and facilitate the early </a:t>
            </a:r>
            <a:r>
              <a:rPr lang="en-US" dirty="0" smtClean="0"/>
              <a:t> adoption of </a:t>
            </a:r>
            <a:r>
              <a:rPr lang="en-US" dirty="0"/>
              <a:t>these technologies.</a:t>
            </a:r>
          </a:p>
          <a:p>
            <a:pPr lvl="1"/>
            <a:r>
              <a:rPr lang="en-US" dirty="0" smtClean="0"/>
              <a:t>A </a:t>
            </a:r>
            <a:r>
              <a:rPr lang="en-US" dirty="0"/>
              <a:t>level global playing field in terms of </a:t>
            </a:r>
            <a:r>
              <a:rPr lang="en-US" dirty="0" smtClean="0"/>
              <a:t>carbon policy </a:t>
            </a:r>
            <a:r>
              <a:rPr lang="en-US" dirty="0"/>
              <a:t>impacts will avoid carbon leakage.</a:t>
            </a:r>
            <a:endParaRPr lang="en-US" dirty="0" smtClean="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Carbon benefits from forest products</a:t>
            </a:r>
            <a:endParaRPr lang="en-US" dirty="0"/>
          </a:p>
        </p:txBody>
      </p:sp>
      <p:sp>
        <p:nvSpPr>
          <p:cNvPr id="3" name="Content Placeholder 2"/>
          <p:cNvSpPr>
            <a:spLocks noGrp="1"/>
          </p:cNvSpPr>
          <p:nvPr>
            <p:ph idx="1"/>
          </p:nvPr>
        </p:nvSpPr>
        <p:spPr>
          <a:xfrm>
            <a:off x="457200" y="1474030"/>
            <a:ext cx="8229600" cy="5257800"/>
          </a:xfrm>
        </p:spPr>
        <p:txBody>
          <a:bodyPr>
            <a:normAutofit lnSpcReduction="10000"/>
          </a:bodyPr>
          <a:lstStyle/>
          <a:p>
            <a:r>
              <a:rPr lang="en-US" dirty="0" smtClean="0"/>
              <a:t>The greenhouse gas intensities of many of our products are much lower than alternatives</a:t>
            </a:r>
          </a:p>
          <a:p>
            <a:pPr lvl="1"/>
            <a:r>
              <a:rPr lang="en-US" dirty="0" smtClean="0"/>
              <a:t>Use of wood-based building materials avoids CO</a:t>
            </a:r>
            <a:r>
              <a:rPr lang="en-US" baseline="-25000" dirty="0" smtClean="0"/>
              <a:t>2</a:t>
            </a:r>
            <a:r>
              <a:rPr lang="en-US" dirty="0" smtClean="0"/>
              <a:t> emissions of 483 million tons per year</a:t>
            </a:r>
          </a:p>
          <a:p>
            <a:r>
              <a:rPr lang="en-US" dirty="0" smtClean="0"/>
              <a:t>Our products store carbon</a:t>
            </a:r>
          </a:p>
          <a:p>
            <a:pPr lvl="1"/>
            <a:r>
              <a:rPr lang="en-US" dirty="0" smtClean="0"/>
              <a:t>Equivalent to removing 424 million tons of CO</a:t>
            </a:r>
            <a:r>
              <a:rPr lang="en-US" baseline="-25000" dirty="0" smtClean="0"/>
              <a:t>2</a:t>
            </a:r>
            <a:r>
              <a:rPr lang="en-US" dirty="0" smtClean="0"/>
              <a:t> from the atmosphere per year</a:t>
            </a:r>
          </a:p>
          <a:p>
            <a:r>
              <a:rPr lang="en-US" dirty="0" smtClean="0"/>
              <a:t>A market for wood keeps land in forest</a:t>
            </a:r>
          </a:p>
          <a:p>
            <a:pPr lvl="1"/>
            <a:r>
              <a:rPr lang="en-US" dirty="0" smtClean="0"/>
              <a:t>North America and the EU account for 55% of global industrial wood harvesting yet forest carbon stocks in these regions are increasing</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765"/>
            <a:ext cx="9143999" cy="1143000"/>
          </a:xfrm>
        </p:spPr>
        <p:txBody>
          <a:bodyPr>
            <a:noAutofit/>
          </a:bodyPr>
          <a:lstStyle/>
          <a:p>
            <a:r>
              <a:rPr lang="en-US" sz="3600" dirty="0" smtClean="0"/>
              <a:t>Carbon storage in products offsets a significant fraction of our value chain emissions</a:t>
            </a:r>
            <a:endParaRPr lang="en-US" sz="3600" dirty="0"/>
          </a:p>
        </p:txBody>
      </p:sp>
      <p:pic>
        <p:nvPicPr>
          <p:cNvPr id="1026" name="Picture 2"/>
          <p:cNvPicPr>
            <a:picLocks noChangeAspect="1" noChangeArrowheads="1"/>
          </p:cNvPicPr>
          <p:nvPr/>
        </p:nvPicPr>
        <p:blipFill>
          <a:blip r:embed="rId3" cstate="print"/>
          <a:srcRect/>
          <a:stretch>
            <a:fillRect/>
          </a:stretch>
        </p:blipFill>
        <p:spPr bwMode="auto">
          <a:xfrm>
            <a:off x="923525" y="1349595"/>
            <a:ext cx="7587367" cy="5160151"/>
          </a:xfrm>
          <a:prstGeom prst="rect">
            <a:avLst/>
          </a:prstGeom>
          <a:noFill/>
          <a:ln w="9525">
            <a:noFill/>
            <a:miter lim="800000"/>
            <a:headEnd/>
            <a:tailEnd/>
          </a:ln>
        </p:spPr>
      </p:pic>
      <p:sp>
        <p:nvSpPr>
          <p:cNvPr id="4" name="Slide Number Placeholder 3"/>
          <p:cNvSpPr>
            <a:spLocks noGrp="1"/>
          </p:cNvSpPr>
          <p:nvPr>
            <p:ph type="sldNum" sz="quarter" idx="4"/>
          </p:nvPr>
        </p:nvSpPr>
        <p:spPr>
          <a:xfrm>
            <a:off x="6553200" y="6356350"/>
            <a:ext cx="2133600" cy="365125"/>
          </a:xfrm>
          <a:prstGeom prst="rect">
            <a:avLst/>
          </a:prstGeom>
        </p:spPr>
        <p:txBody>
          <a:bodyPr/>
          <a:lstStyle/>
          <a:p>
            <a:fld id="{391014B9-C06A-4C94-9BAE-351045120D9A}"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1377</TotalTime>
  <Words>2500</Words>
  <Application>Microsoft Office PowerPoint</Application>
  <PresentationFormat>On-screen Show (4:3)</PresentationFormat>
  <Paragraphs>269</Paragraphs>
  <Slides>37</Slides>
  <Notes>36</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The Sustainable Forest Products Industry, Carbon and Climate Change</vt:lpstr>
      <vt:lpstr>Executive summary for policy-makers</vt:lpstr>
      <vt:lpstr>Executive summary for policy-makers</vt:lpstr>
      <vt:lpstr>Executive summary for policy-makers</vt:lpstr>
      <vt:lpstr>Our policy recommendations</vt:lpstr>
      <vt:lpstr>Our policy recommendations</vt:lpstr>
      <vt:lpstr>Our policy recommendations</vt:lpstr>
      <vt:lpstr>Carbon benefits from forest products</vt:lpstr>
      <vt:lpstr>Carbon storage in products offsets a significant fraction of our value chain emissions</vt:lpstr>
      <vt:lpstr>Sustainably managed forests are a renewable natural resource</vt:lpstr>
      <vt:lpstr>The forest biomass used by the forest sector affects only a small part of the carbon cycle</vt:lpstr>
      <vt:lpstr>Sustainably managed forests provide wood fiber and carbon benefits</vt:lpstr>
      <vt:lpstr>The carbon benefits of forest management are often greater than forest preservation</vt:lpstr>
      <vt:lpstr>Planting new forests can result in products with net negative emissions</vt:lpstr>
      <vt:lpstr>The industry is highly resource efficient</vt:lpstr>
      <vt:lpstr>The recycling rates for paper are higher than for any other material</vt:lpstr>
      <vt:lpstr>Energy consumption in the forest-based industry</vt:lpstr>
      <vt:lpstr>The forest products industry is the leader in the use of biomass fuels to meet energy requirements</vt:lpstr>
      <vt:lpstr>The industry has a record of reducing energy intensity</vt:lpstr>
      <vt:lpstr>Our Carbon Opportunities - 1</vt:lpstr>
      <vt:lpstr>Our Carbon Opportunities - 2</vt:lpstr>
      <vt:lpstr>Our Carbon Opportunities - 3</vt:lpstr>
      <vt:lpstr>Enhanced forest productivity yields substantial benefits</vt:lpstr>
      <vt:lpstr>A commitment to continuous improvement: Energy and GHGs</vt:lpstr>
      <vt:lpstr>A commitment to continuous improvement: Recycling</vt:lpstr>
      <vt:lpstr>Our Carbon Challenges - 1</vt:lpstr>
      <vt:lpstr>Our Carbon Challenges - 2</vt:lpstr>
      <vt:lpstr>Our Carbon Challenges - 3</vt:lpstr>
      <vt:lpstr>Cross-sector elements necessary to enhance investments and sales of low-carbon technologies</vt:lpstr>
      <vt:lpstr>Additional enabling elements of special significance to the forest products industry</vt:lpstr>
      <vt:lpstr>Public policy alerts</vt:lpstr>
      <vt:lpstr>Policy recommendations</vt:lpstr>
      <vt:lpstr>Policy recommendations</vt:lpstr>
      <vt:lpstr>Policy recommendations</vt:lpstr>
      <vt:lpstr>Policy recommendations</vt:lpstr>
      <vt:lpstr>Policy recommendations</vt:lpstr>
      <vt:lpstr>For more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Sustainable Forest Products Industry, Carbon and Climate Change</dc:title>
  <dc:creator>Reid Miner</dc:creator>
  <cp:lastModifiedBy>James Griffiths</cp:lastModifiedBy>
  <cp:revision>46</cp:revision>
  <dcterms:created xsi:type="dcterms:W3CDTF">2011-11-05T00:04:46Z</dcterms:created>
  <dcterms:modified xsi:type="dcterms:W3CDTF">2011-11-16T14:28:39Z</dcterms:modified>
</cp:coreProperties>
</file>